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78" r:id="rId4"/>
    <p:sldId id="285" r:id="rId5"/>
    <p:sldId id="287" r:id="rId6"/>
    <p:sldId id="286" r:id="rId7"/>
    <p:sldId id="268" r:id="rId8"/>
    <p:sldId id="270" r:id="rId9"/>
    <p:sldId id="271" r:id="rId10"/>
    <p:sldId id="269" r:id="rId11"/>
    <p:sldId id="262" r:id="rId12"/>
    <p:sldId id="264" r:id="rId13"/>
    <p:sldId id="272" r:id="rId14"/>
    <p:sldId id="279" r:id="rId15"/>
    <p:sldId id="259" r:id="rId16"/>
    <p:sldId id="281" r:id="rId17"/>
    <p:sldId id="282" r:id="rId18"/>
    <p:sldId id="283" r:id="rId19"/>
    <p:sldId id="273" r:id="rId20"/>
    <p:sldId id="274" r:id="rId21"/>
    <p:sldId id="275" r:id="rId22"/>
    <p:sldId id="276" r:id="rId23"/>
    <p:sldId id="277" r:id="rId24"/>
    <p:sldId id="280" r:id="rId25"/>
    <p:sldId id="284" r:id="rId26"/>
    <p:sldId id="265" r:id="rId27"/>
    <p:sldId id="26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11/24/2020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標題與說明文字">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11/24/2020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述 (含標題)">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zh-TW" altLang="en-US"/>
              <a:t>按一下以編輯母片標題樣式</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11/24/2020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片">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11/24/2020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zh-TW" altLang="en-US"/>
              <a:t>按一下以編輯母片標題樣式</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3" name="Date Placeholder 2"/>
          <p:cNvSpPr>
            <a:spLocks noGrp="1"/>
          </p:cNvSpPr>
          <p:nvPr>
            <p:ph type="dt" sz="half" idx="10"/>
          </p:nvPr>
        </p:nvSpPr>
        <p:spPr/>
        <p:txBody>
          <a:bodyPr/>
          <a:lstStyle/>
          <a:p>
            <a:fld id="{48A87A34-81AB-432B-8DAE-1953F412C126}" type="datetimeFigureOut">
              <a:rPr lang="en-US" dirty="0"/>
              <a:t>11/24/2020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zh-TW" altLang="en-US"/>
              <a:t>按一下以編輯母片標題樣式</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3" name="Date Placeholder 2"/>
          <p:cNvSpPr>
            <a:spLocks noGrp="1"/>
          </p:cNvSpPr>
          <p:nvPr>
            <p:ph type="dt" sz="half" idx="10"/>
          </p:nvPr>
        </p:nvSpPr>
        <p:spPr/>
        <p:txBody>
          <a:bodyPr/>
          <a:lstStyle/>
          <a:p>
            <a:fld id="{48A87A34-81AB-432B-8DAE-1953F412C126}" type="datetimeFigureOut">
              <a:rPr lang="en-US" dirty="0"/>
              <a:t>11/24/2020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11/24/2020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zh-TW" altLang="en-US"/>
              <a:t>按一下以編輯母片標題樣式</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11/24/2020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85800" y="3132666"/>
            <a:ext cx="5311775" cy="3086019"/>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172200" y="3132666"/>
            <a:ext cx="5334000" cy="3086019"/>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11/24/2020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h-resources.yda.gov.tw/subject/content/IB0PtXRMDnzc9XVeLgOvvw" TargetMode="External"/><Relationship Id="rId2" Type="http://schemas.openxmlformats.org/officeDocument/2006/relationships/hyperlink" Target="https://ks.familyedu.moe.gov.tw/docDetail.aspx?uid=28&amp;pid=27&amp;docid=10200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imyfamily.moe.edu.tw/tree/index.php/tree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youtu.be/vnFXmYKeoH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lidesplayer.com/slide/11410488/" TargetMode="External"/><Relationship Id="rId2" Type="http://schemas.openxmlformats.org/officeDocument/2006/relationships/hyperlink" Target="https://imyfamily.moe.edu.tw/%E5%AE%B6%E5%BA%AD%E6%B4%BB%E5%8B%95/%E5%AE%B6%E5%BA%AD%E5%AD%98%E6%AC%BE%E7%B0%BF?view=item2" TargetMode="External"/><Relationship Id="rId1" Type="http://schemas.openxmlformats.org/officeDocument/2006/relationships/slideLayout" Target="../slideLayouts/slideLayout2.xml"/><Relationship Id="rId4" Type="http://schemas.openxmlformats.org/officeDocument/2006/relationships/hyperlink" Target="https://www.thenewslens.com/article/10203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thenewslens.com/article/102034"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youtu.be/50-m0GiYQAk" TargetMode="External"/><Relationship Id="rId2" Type="http://schemas.openxmlformats.org/officeDocument/2006/relationships/hyperlink" Target="https://youtu.be/6w-02fEOQDE" TargetMode="External"/><Relationship Id="rId1" Type="http://schemas.openxmlformats.org/officeDocument/2006/relationships/slideLayout" Target="../slideLayouts/slideLayout2.xml"/><Relationship Id="rId4" Type="http://schemas.openxmlformats.org/officeDocument/2006/relationships/hyperlink" Target="https://youtu.be/qIfpbTZpotk"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youtu.be/ZJXHVgHFXyU" TargetMode="External"/><Relationship Id="rId3" Type="http://schemas.openxmlformats.org/officeDocument/2006/relationships/hyperlink" Target="https://www.youtube.com/watch?v=l9SjEWWBo1g" TargetMode="External"/><Relationship Id="rId7" Type="http://schemas.openxmlformats.org/officeDocument/2006/relationships/hyperlink" Target="https://www.youtube.com/watch?v=ZJXHVgHFXyU" TargetMode="External"/><Relationship Id="rId2" Type="http://schemas.openxmlformats.org/officeDocument/2006/relationships/hyperlink" Target="https://youtu.be/bJYXIhsN178" TargetMode="External"/><Relationship Id="rId1" Type="http://schemas.openxmlformats.org/officeDocument/2006/relationships/slideLayout" Target="../slideLayouts/slideLayout4.xml"/><Relationship Id="rId6" Type="http://schemas.openxmlformats.org/officeDocument/2006/relationships/hyperlink" Target="https://youtu.be/3zdpv7f9SHw" TargetMode="External"/><Relationship Id="rId5" Type="http://schemas.openxmlformats.org/officeDocument/2006/relationships/hyperlink" Target="https://www.youtube.com/watch?v=3zdpv7f9SHw" TargetMode="External"/><Relationship Id="rId10" Type="http://schemas.openxmlformats.org/officeDocument/2006/relationships/hyperlink" Target="https://www.youtube.com/channel/UC5EnoEQNNdPDg5enUM8jyJw" TargetMode="External"/><Relationship Id="rId4" Type="http://schemas.openxmlformats.org/officeDocument/2006/relationships/hyperlink" Target="https://youtu.be/l9SjEWWBo1g" TargetMode="External"/><Relationship Id="rId9" Type="http://schemas.openxmlformats.org/officeDocument/2006/relationships/hyperlink" Target="https://youtu.be/TBn9NB5lT08"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ntpc.familyedu.moe.gov.tw/" TargetMode="External"/><Relationship Id="rId3" Type="http://schemas.openxmlformats.org/officeDocument/2006/relationships/hyperlink" Target="https://icoparenting.moe.edu.tw/" TargetMode="External"/><Relationship Id="rId7" Type="http://schemas.openxmlformats.org/officeDocument/2006/relationships/hyperlink" Target="https://www.family.gov.taipei/Default.aspx" TargetMode="External"/><Relationship Id="rId2" Type="http://schemas.openxmlformats.org/officeDocument/2006/relationships/hyperlink" Target="https://imyfamily.moe.edu.tw/" TargetMode="External"/><Relationship Id="rId1" Type="http://schemas.openxmlformats.org/officeDocument/2006/relationships/slideLayout" Target="../slideLayouts/slideLayout2.xml"/><Relationship Id="rId6" Type="http://schemas.openxmlformats.org/officeDocument/2006/relationships/hyperlink" Target="https://ks.familyedu.moe.gov.tw/" TargetMode="External"/><Relationship Id="rId5" Type="http://schemas.openxmlformats.org/officeDocument/2006/relationships/hyperlink" Target="https://kl.familyedu.moe.gov.tw/docList.aspx?uid=4800&amp;pid=4799&amp;rn=23721" TargetMode="External"/><Relationship Id="rId4" Type="http://schemas.openxmlformats.org/officeDocument/2006/relationships/hyperlink" Target="https://ilove.moe.edu.tw/"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5lovelanguages.com/quizzes/" TargetMode="External"/><Relationship Id="rId2" Type="http://schemas.openxmlformats.org/officeDocument/2006/relationships/hyperlink" Target="http://love-lang.cakedriver.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youtu.be/qhpjHHpD0E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youtu.be/B7wpqaWwVuY" TargetMode="External"/><Relationship Id="rId2" Type="http://schemas.openxmlformats.org/officeDocument/2006/relationships/hyperlink" Target="https://helpasperger.blogspot.com/2020/11/blog-post_22.html" TargetMode="Externa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ces.ntpc.edu.tw/p/406-1000-4830,r55.php" TargetMode="External"/><Relationship Id="rId2" Type="http://schemas.openxmlformats.org/officeDocument/2006/relationships/hyperlink" Target="https://sites.google.com/a/tykes.tn.edu.tw/fu-dao-shi/fu-dao-zu-2/sheng-ming-jiao-yu-1/jia-ting-jiao-yu-duo-mei-ti-jiao-xue-mei-ca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playlist?list=PLobat1WiK3r9jpeGNweHQ5t6iD4uPIWGf" TargetMode="External"/><Relationship Id="rId7" Type="http://schemas.openxmlformats.org/officeDocument/2006/relationships/hyperlink" Target="https://youtu.be/C_6cz85aHEY" TargetMode="External"/><Relationship Id="rId2" Type="http://schemas.openxmlformats.org/officeDocument/2006/relationships/hyperlink" Target="https://youtu.be/nCHNjreCooQ" TargetMode="External"/><Relationship Id="rId1" Type="http://schemas.openxmlformats.org/officeDocument/2006/relationships/slideLayout" Target="../slideLayouts/slideLayout2.xml"/><Relationship Id="rId6" Type="http://schemas.openxmlformats.org/officeDocument/2006/relationships/hyperlink" Target="https://youtu.be/m8gxQewhXVw" TargetMode="External"/><Relationship Id="rId5" Type="http://schemas.openxmlformats.org/officeDocument/2006/relationships/hyperlink" Target="https://youtu.be/ECzPzZ_Lxpo" TargetMode="External"/><Relationship Id="rId4" Type="http://schemas.openxmlformats.org/officeDocument/2006/relationships/hyperlink" Target="https://youtu.be/NwLofAiSw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youtu.be/a58UcWhcxCU" TargetMode="External"/><Relationship Id="rId2" Type="http://schemas.openxmlformats.org/officeDocument/2006/relationships/hyperlink" Target="https://youtu.be/kncc3jNKDz0" TargetMode="External"/><Relationship Id="rId1" Type="http://schemas.openxmlformats.org/officeDocument/2006/relationships/slideLayout" Target="../slideLayouts/slideLayout2.xml"/><Relationship Id="rId6" Type="http://schemas.openxmlformats.org/officeDocument/2006/relationships/hyperlink" Target="https://youtu.be/hA3VDcLZCxI" TargetMode="External"/><Relationship Id="rId5" Type="http://schemas.openxmlformats.org/officeDocument/2006/relationships/hyperlink" Target="https://youtu.be/ZthmNEQfyLM" TargetMode="External"/><Relationship Id="rId4" Type="http://schemas.openxmlformats.org/officeDocument/2006/relationships/hyperlink" Target="https://youtu.be/x3jSB1NtIH8"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youtu.be/7fZpN5cUjoo" TargetMode="External"/><Relationship Id="rId3" Type="http://schemas.openxmlformats.org/officeDocument/2006/relationships/hyperlink" Target="https://www.youtube.com/results?search_query=%23%E7%A4%BE%E6%9C%83%E5%AE%89%E5%85%A8%E7%B6%B2" TargetMode="External"/><Relationship Id="rId7" Type="http://schemas.openxmlformats.org/officeDocument/2006/relationships/hyperlink" Target="https://youtu.be/5On2y1iLgyY" TargetMode="External"/><Relationship Id="rId2" Type="http://schemas.openxmlformats.org/officeDocument/2006/relationships/hyperlink" Target="https://youtu.be/3lFvDz_Ss8Q" TargetMode="External"/><Relationship Id="rId1" Type="http://schemas.openxmlformats.org/officeDocument/2006/relationships/slideLayout" Target="../slideLayouts/slideLayout2.xml"/><Relationship Id="rId6" Type="http://schemas.openxmlformats.org/officeDocument/2006/relationships/hyperlink" Target="https://youtu.be/H5HZkLMurw8" TargetMode="External"/><Relationship Id="rId5" Type="http://schemas.openxmlformats.org/officeDocument/2006/relationships/hyperlink" Target="https://www.youtube.com/results?search_query=%23%E5%AE%B6%E5%BA%AD%E6%9A%B4%E5%8A%9B%E9%98%B2%E6%B2%BB" TargetMode="External"/><Relationship Id="rId4" Type="http://schemas.openxmlformats.org/officeDocument/2006/relationships/hyperlink" Target="https://www.youtube.com/results?search_query=%23%E5%AE%88%E8%AD%B7%E6%AF%8F%E4%B8%80%E5%80%8B%E5%AE%B6" TargetMode="External"/><Relationship Id="rId9" Type="http://schemas.openxmlformats.org/officeDocument/2006/relationships/hyperlink" Target="https://youtu.be/bE2PzCtc-i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youtu.be/EqJTaR15-tI" TargetMode="External"/><Relationship Id="rId3" Type="http://schemas.openxmlformats.org/officeDocument/2006/relationships/hyperlink" Target="https://youtu.be/qzJ-zMHxrm8" TargetMode="External"/><Relationship Id="rId7" Type="http://schemas.openxmlformats.org/officeDocument/2006/relationships/hyperlink" Target="https://youtu.be/2V9skutj_8U" TargetMode="External"/><Relationship Id="rId2" Type="http://schemas.openxmlformats.org/officeDocument/2006/relationships/hyperlink" Target="https://youtu.be/_3-3PTsYZyc" TargetMode="External"/><Relationship Id="rId1" Type="http://schemas.openxmlformats.org/officeDocument/2006/relationships/slideLayout" Target="../slideLayouts/slideLayout2.xml"/><Relationship Id="rId6" Type="http://schemas.openxmlformats.org/officeDocument/2006/relationships/hyperlink" Target="https://youtu.be/eLevPF9LIyw" TargetMode="External"/><Relationship Id="rId5" Type="http://schemas.openxmlformats.org/officeDocument/2006/relationships/hyperlink" Target="https://youtu.be/FBcjBgxBBYs" TargetMode="External"/><Relationship Id="rId4" Type="http://schemas.openxmlformats.org/officeDocument/2006/relationships/hyperlink" Target="https://youtu.be/zf7SD17o8jI" TargetMode="External"/><Relationship Id="rId9" Type="http://schemas.openxmlformats.org/officeDocument/2006/relationships/hyperlink" Target="https://www.epochtimes.com.tw/n100407/%E5%BE%9E%E8%87%AA%E8%BA%AB%E5%81%9A%E8%B5%B7-%E6%84%9B%E7%9A%84%E5%8A%9B%E9%87%8F%E5%8F%AF%E4%BB%A5%E5%82%B3%E9%81%9E.htm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youtu.be/5BcWAArYPPo" TargetMode="External"/><Relationship Id="rId3" Type="http://schemas.openxmlformats.org/officeDocument/2006/relationships/hyperlink" Target="https://youtu.be/d5na0xM1sUU" TargetMode="External"/><Relationship Id="rId7" Type="http://schemas.openxmlformats.org/officeDocument/2006/relationships/hyperlink" Target="https://youtu.be/UC9iZQG47hI" TargetMode="External"/><Relationship Id="rId2" Type="http://schemas.openxmlformats.org/officeDocument/2006/relationships/hyperlink" Target="https://youtu.be/KLOyIALvskQ" TargetMode="External"/><Relationship Id="rId1" Type="http://schemas.openxmlformats.org/officeDocument/2006/relationships/slideLayout" Target="../slideLayouts/slideLayout2.xml"/><Relationship Id="rId6" Type="http://schemas.openxmlformats.org/officeDocument/2006/relationships/hyperlink" Target="https://youtu.be/BMxdphNzY8g" TargetMode="External"/><Relationship Id="rId5" Type="http://schemas.openxmlformats.org/officeDocument/2006/relationships/hyperlink" Target="https://youtu.be/1ekvX9RSk7A" TargetMode="External"/><Relationship Id="rId4" Type="http://schemas.openxmlformats.org/officeDocument/2006/relationships/hyperlink" Target="https://youtu.be/2npjLnNw1CM" TargetMode="External"/><Relationship Id="rId9" Type="http://schemas.openxmlformats.org/officeDocument/2006/relationships/hyperlink" Target="https://youtu.be/z3yqHiQxlh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Autofit/>
          </a:bodyPr>
          <a:lstStyle/>
          <a:p>
            <a:r>
              <a:rPr lang="en-US" altLang="zh-TW" sz="8000" dirty="0"/>
              <a:t>109</a:t>
            </a:r>
            <a:r>
              <a:rPr lang="zh-TW" altLang="en-US" sz="8000" dirty="0"/>
              <a:t>學年度第</a:t>
            </a:r>
            <a:r>
              <a:rPr lang="en-US" altLang="zh-TW" sz="8000" dirty="0"/>
              <a:t>1</a:t>
            </a:r>
            <a:r>
              <a:rPr lang="zh-TW" altLang="en-US" sz="8000" dirty="0"/>
              <a:t>學期</a:t>
            </a:r>
            <a:br>
              <a:rPr lang="en-US" altLang="zh-TW" sz="8000" dirty="0"/>
            </a:br>
            <a:r>
              <a:rPr lang="zh-TW" altLang="en-US" sz="8000" dirty="0"/>
              <a:t>家庭教育宣導</a:t>
            </a:r>
          </a:p>
        </p:txBody>
      </p:sp>
      <p:sp>
        <p:nvSpPr>
          <p:cNvPr id="3" name="副標題 2"/>
          <p:cNvSpPr>
            <a:spLocks noGrp="1"/>
          </p:cNvSpPr>
          <p:nvPr>
            <p:ph type="subTitle" idx="1"/>
          </p:nvPr>
        </p:nvSpPr>
        <p:spPr/>
        <p:txBody>
          <a:bodyPr>
            <a:noAutofit/>
          </a:bodyPr>
          <a:lstStyle/>
          <a:p>
            <a:r>
              <a:rPr lang="zh-TW" altLang="en-US" sz="5000" dirty="0"/>
              <a:t>輔導處</a:t>
            </a:r>
            <a:endParaRPr lang="en-US" altLang="zh-TW" sz="5000" dirty="0"/>
          </a:p>
          <a:p>
            <a:r>
              <a:rPr lang="zh-TW" altLang="en-US" sz="5000" dirty="0"/>
              <a:t>復健輔導組長  吳汀原</a:t>
            </a:r>
          </a:p>
        </p:txBody>
      </p:sp>
    </p:spTree>
    <p:extLst>
      <p:ext uri="{BB962C8B-B14F-4D97-AF65-F5344CB8AC3E}">
        <p14:creationId xmlns:p14="http://schemas.microsoft.com/office/powerpoint/2010/main" val="2338434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年度活動</a:t>
            </a:r>
          </a:p>
        </p:txBody>
      </p:sp>
      <p:sp>
        <p:nvSpPr>
          <p:cNvPr id="3" name="內容版面配置區 2"/>
          <p:cNvSpPr>
            <a:spLocks noGrp="1"/>
          </p:cNvSpPr>
          <p:nvPr>
            <p:ph idx="1"/>
          </p:nvPr>
        </p:nvSpPr>
        <p:spPr/>
        <p:txBody>
          <a:bodyPr>
            <a:normAutofit/>
          </a:bodyPr>
          <a:lstStyle/>
          <a:p>
            <a:r>
              <a:rPr lang="zh-TW" altLang="en-US" b="1" dirty="0"/>
              <a:t>教育部</a:t>
            </a:r>
            <a:r>
              <a:rPr lang="en-US" altLang="zh-TW" b="1" dirty="0"/>
              <a:t>109</a:t>
            </a:r>
            <a:r>
              <a:rPr lang="zh-TW" altLang="en-US" b="1" dirty="0"/>
              <a:t>年度祖父母節全國性宣導活動</a:t>
            </a:r>
            <a:r>
              <a:rPr lang="en-US" altLang="zh-TW" b="1" dirty="0"/>
              <a:t>-</a:t>
            </a:r>
            <a:r>
              <a:rPr lang="zh-TW" altLang="en-US" b="1" dirty="0"/>
              <a:t>「為愛料理」</a:t>
            </a:r>
            <a:r>
              <a:rPr lang="en-US" altLang="zh-TW" b="1" dirty="0"/>
              <a:t>-</a:t>
            </a:r>
            <a:r>
              <a:rPr lang="zh-TW" altLang="en-US" b="1" dirty="0"/>
              <a:t>與家人的幸福時光圖文心得徵選</a:t>
            </a:r>
          </a:p>
          <a:p>
            <a:r>
              <a:rPr lang="en-US" altLang="zh-TW" dirty="0">
                <a:hlinkClick r:id="rId2"/>
              </a:rPr>
              <a:t>https://ks.familyedu.moe.gov.tw/docDetail.aspx?uid=28&amp;pid=27&amp;docid=102007</a:t>
            </a:r>
            <a:endParaRPr lang="en-US" altLang="zh-TW" dirty="0"/>
          </a:p>
          <a:p>
            <a:r>
              <a:rPr lang="zh-TW" altLang="en-US" dirty="0"/>
              <a:t>高雄市政府教育局家庭教育中心</a:t>
            </a:r>
            <a:r>
              <a:rPr lang="en-US" altLang="zh-TW" dirty="0"/>
              <a:t>109</a:t>
            </a:r>
            <a:r>
              <a:rPr lang="zh-TW" altLang="en-US" dirty="0"/>
              <a:t>年為愛悅讀讀書會　幸福成家</a:t>
            </a:r>
          </a:p>
          <a:p>
            <a:r>
              <a:rPr lang="en-US" altLang="zh-TW" dirty="0">
                <a:hlinkClick r:id="rId3"/>
              </a:rPr>
              <a:t>https://youth-resources.yda.gov.tw/subject/content/IB0PtXRMDnzc9XVeLgOvvw</a:t>
            </a:r>
            <a:endParaRPr lang="en-US" altLang="zh-TW" dirty="0"/>
          </a:p>
          <a:p>
            <a:endParaRPr lang="zh-TW" altLang="en-US" dirty="0"/>
          </a:p>
        </p:txBody>
      </p:sp>
    </p:spTree>
    <p:extLst>
      <p:ext uri="{BB962C8B-B14F-4D97-AF65-F5344CB8AC3E}">
        <p14:creationId xmlns:p14="http://schemas.microsoft.com/office/powerpoint/2010/main" val="3154068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家庭教育主題有</a:t>
            </a:r>
          </a:p>
        </p:txBody>
      </p:sp>
      <p:sp>
        <p:nvSpPr>
          <p:cNvPr id="3" name="內容版面配置區 2"/>
          <p:cNvSpPr>
            <a:spLocks noGrp="1"/>
          </p:cNvSpPr>
          <p:nvPr>
            <p:ph sz="half" idx="1"/>
          </p:nvPr>
        </p:nvSpPr>
        <p:spPr/>
        <p:txBody>
          <a:bodyPr>
            <a:normAutofit/>
          </a:bodyPr>
          <a:lstStyle/>
          <a:p>
            <a:r>
              <a:rPr lang="zh-TW" altLang="en-US" dirty="0"/>
              <a:t>一、親職教育：指增進父母或監護人了解應盡職責與教養子女或被監護人知能之教育活動及服務。</a:t>
            </a:r>
            <a:endParaRPr lang="en-US" altLang="zh-TW" dirty="0"/>
          </a:p>
          <a:p>
            <a:br>
              <a:rPr lang="zh-TW" altLang="en-US" dirty="0"/>
            </a:br>
            <a:r>
              <a:rPr lang="zh-TW" altLang="en-US" dirty="0"/>
              <a:t>二、</a:t>
            </a:r>
            <a:r>
              <a:rPr lang="zh-TW" altLang="en-US" dirty="0">
                <a:solidFill>
                  <a:srgbClr val="FF0000"/>
                </a:solidFill>
              </a:rPr>
              <a:t>子職教育</a:t>
            </a:r>
            <a:r>
              <a:rPr lang="zh-TW" altLang="en-US" dirty="0"/>
              <a:t>：指增進子女或被監護人對父母或監護人應盡義務與應享權益之教育活動及服務。</a:t>
            </a:r>
            <a:endParaRPr lang="en-US" altLang="zh-TW" dirty="0"/>
          </a:p>
          <a:p>
            <a:br>
              <a:rPr lang="zh-TW" altLang="en-US" dirty="0"/>
            </a:br>
            <a:r>
              <a:rPr lang="zh-TW" altLang="en-US" dirty="0"/>
              <a:t>三、</a:t>
            </a:r>
            <a:r>
              <a:rPr lang="zh-TW" altLang="en-US" dirty="0">
                <a:solidFill>
                  <a:srgbClr val="FF0000"/>
                </a:solidFill>
              </a:rPr>
              <a:t>性別教育</a:t>
            </a:r>
            <a:r>
              <a:rPr lang="zh-TW" altLang="en-US" dirty="0"/>
              <a:t>：指增進家人有關性別生理、情感、認知與社會知能之教育活動及服務。</a:t>
            </a:r>
            <a:br>
              <a:rPr lang="zh-TW" altLang="en-US" dirty="0"/>
            </a:br>
            <a:endParaRPr lang="zh-TW" altLang="en-US" dirty="0"/>
          </a:p>
        </p:txBody>
      </p:sp>
      <p:sp>
        <p:nvSpPr>
          <p:cNvPr id="4" name="內容版面配置區 3"/>
          <p:cNvSpPr>
            <a:spLocks noGrp="1"/>
          </p:cNvSpPr>
          <p:nvPr>
            <p:ph sz="half" idx="2"/>
          </p:nvPr>
        </p:nvSpPr>
        <p:spPr/>
        <p:txBody>
          <a:bodyPr>
            <a:normAutofit/>
          </a:bodyPr>
          <a:lstStyle/>
          <a:p>
            <a:r>
              <a:rPr lang="zh-TW" altLang="en-US" dirty="0"/>
              <a:t>四、婚姻教育：指增進婚前與婚後關係經營之教育活動及服務。</a:t>
            </a:r>
            <a:endParaRPr lang="en-US" altLang="zh-TW" dirty="0"/>
          </a:p>
          <a:p>
            <a:endParaRPr lang="en-US" altLang="zh-TW" dirty="0"/>
          </a:p>
          <a:p>
            <a:r>
              <a:rPr lang="zh-TW" altLang="en-US" dirty="0"/>
              <a:t>五、失親教育：指增進因故未能接受父母一方或雙方教養之未成年子女，對家人關係維繫與家庭生活管理知能之教育活動及服務。</a:t>
            </a:r>
            <a:br>
              <a:rPr lang="zh-TW" altLang="en-US" dirty="0"/>
            </a:br>
            <a:endParaRPr lang="zh-TW" altLang="en-US" dirty="0"/>
          </a:p>
        </p:txBody>
      </p:sp>
    </p:spTree>
    <p:extLst>
      <p:ext uri="{BB962C8B-B14F-4D97-AF65-F5344CB8AC3E}">
        <p14:creationId xmlns:p14="http://schemas.microsoft.com/office/powerpoint/2010/main" val="36827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sz="half" idx="1"/>
          </p:nvPr>
        </p:nvSpPr>
        <p:spPr/>
        <p:txBody>
          <a:bodyPr>
            <a:normAutofit lnSpcReduction="10000"/>
          </a:bodyPr>
          <a:lstStyle/>
          <a:p>
            <a:r>
              <a:rPr lang="zh-TW" altLang="en-US" dirty="0"/>
              <a:t>六、</a:t>
            </a:r>
            <a:r>
              <a:rPr lang="zh-TW" altLang="en-US" dirty="0">
                <a:solidFill>
                  <a:srgbClr val="FF0000"/>
                </a:solidFill>
              </a:rPr>
              <a:t>倫理教育</a:t>
            </a:r>
            <a:r>
              <a:rPr lang="zh-TW" altLang="en-US" dirty="0"/>
              <a:t>：指增進家族成員相互尊重與關懷之教育活動及服務。</a:t>
            </a:r>
            <a:endParaRPr lang="en-US" altLang="zh-TW" dirty="0"/>
          </a:p>
          <a:p>
            <a:endParaRPr lang="en-US" altLang="zh-TW" dirty="0"/>
          </a:p>
          <a:p>
            <a:r>
              <a:rPr lang="zh-TW" altLang="en-US" dirty="0"/>
              <a:t>七、資源管理教育：指增進個人、家庭、社會之資源運用與管理之教育活</a:t>
            </a:r>
            <a:br>
              <a:rPr lang="zh-TW" altLang="en-US" dirty="0"/>
            </a:br>
            <a:r>
              <a:rPr lang="zh-TW" altLang="en-US" dirty="0"/>
              <a:t>動及服務。</a:t>
            </a:r>
            <a:endParaRPr lang="en-US" altLang="zh-TW" dirty="0"/>
          </a:p>
          <a:p>
            <a:endParaRPr lang="en-US" altLang="zh-TW" dirty="0"/>
          </a:p>
          <a:p>
            <a:r>
              <a:rPr lang="zh-TW" altLang="en-US" dirty="0"/>
              <a:t>八、多元文化教育：指增進家族成員對多元文化理解及尊重之教育活動及服務。</a:t>
            </a:r>
            <a:endParaRPr lang="en-US" altLang="zh-TW" dirty="0"/>
          </a:p>
          <a:p>
            <a:r>
              <a:rPr lang="zh-TW" altLang="en-US" dirty="0"/>
              <a:t>。</a:t>
            </a:r>
            <a:br>
              <a:rPr lang="zh-TW" altLang="en-US" dirty="0"/>
            </a:br>
            <a:endParaRPr lang="zh-TW" altLang="en-US" dirty="0"/>
          </a:p>
          <a:p>
            <a:endParaRPr lang="zh-TW" altLang="en-US" dirty="0"/>
          </a:p>
        </p:txBody>
      </p:sp>
      <p:sp>
        <p:nvSpPr>
          <p:cNvPr id="4" name="內容版面配置區 3"/>
          <p:cNvSpPr>
            <a:spLocks noGrp="1"/>
          </p:cNvSpPr>
          <p:nvPr>
            <p:ph sz="half" idx="2"/>
          </p:nvPr>
        </p:nvSpPr>
        <p:spPr/>
        <p:txBody>
          <a:bodyPr>
            <a:normAutofit lnSpcReduction="10000"/>
          </a:bodyPr>
          <a:lstStyle/>
          <a:p>
            <a:r>
              <a:rPr lang="zh-TW" altLang="en-US" dirty="0"/>
              <a:t>九、</a:t>
            </a:r>
            <a:r>
              <a:rPr lang="zh-TW" altLang="en-US" dirty="0">
                <a:solidFill>
                  <a:srgbClr val="FF0000"/>
                </a:solidFill>
              </a:rPr>
              <a:t>情緒教育</a:t>
            </a:r>
            <a:r>
              <a:rPr lang="zh-TW" altLang="en-US" dirty="0"/>
              <a:t>：指增進家人互動之情緒覺察、表達與管理之教育活動及服務。</a:t>
            </a:r>
            <a:endParaRPr lang="en-US" altLang="zh-TW" dirty="0"/>
          </a:p>
          <a:p>
            <a:endParaRPr lang="en-US" altLang="zh-TW" dirty="0"/>
          </a:p>
          <a:p>
            <a:r>
              <a:rPr lang="zh-TW" altLang="en-US" dirty="0"/>
              <a:t>十、人口教育：指增進婚姻、生育及家庭價值之教育宣導活動</a:t>
            </a:r>
          </a:p>
        </p:txBody>
      </p:sp>
    </p:spTree>
    <p:extLst>
      <p:ext uri="{BB962C8B-B14F-4D97-AF65-F5344CB8AC3E}">
        <p14:creationId xmlns:p14="http://schemas.microsoft.com/office/powerpoint/2010/main" val="2886136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繪製家庭樹</a:t>
            </a:r>
          </a:p>
        </p:txBody>
      </p:sp>
      <p:sp>
        <p:nvSpPr>
          <p:cNvPr id="3" name="內容版面配置區 2"/>
          <p:cNvSpPr>
            <a:spLocks noGrp="1"/>
          </p:cNvSpPr>
          <p:nvPr>
            <p:ph idx="1"/>
          </p:nvPr>
        </p:nvSpPr>
        <p:spPr/>
        <p:txBody>
          <a:bodyPr/>
          <a:lstStyle/>
          <a:p>
            <a:r>
              <a:rPr lang="zh-TW" altLang="en-US" dirty="0">
                <a:hlinkClick r:id="rId2"/>
              </a:rPr>
              <a:t>家庭紀錄簿－家庭樹</a:t>
            </a:r>
            <a:endParaRPr lang="en-US" altLang="zh-TW" dirty="0">
              <a:hlinkClick r:id="rId2"/>
            </a:endParaRPr>
          </a:p>
          <a:p>
            <a:r>
              <a:rPr lang="en-US" altLang="zh-TW" dirty="0">
                <a:hlinkClick r:id="rId2"/>
              </a:rPr>
              <a:t>https://imyfamily.moe.edu.tw/tree/index.php/tree1</a:t>
            </a:r>
            <a:endParaRPr lang="en-US" altLang="zh-TW" dirty="0"/>
          </a:p>
          <a:p>
            <a:endParaRPr lang="en-US" altLang="zh-TW" dirty="0"/>
          </a:p>
          <a:p>
            <a:r>
              <a:rPr lang="zh-TW" altLang="en-US" dirty="0"/>
              <a:t>請老師可以使用上面網站，繪製每個孩子不同的家庭樹，可以列印出來班級布置或是給孩子帶回去。</a:t>
            </a:r>
            <a:endParaRPr lang="en-US" altLang="zh-TW" dirty="0"/>
          </a:p>
          <a:p>
            <a:endParaRPr lang="en-US" altLang="zh-TW" dirty="0"/>
          </a:p>
          <a:p>
            <a:r>
              <a:rPr lang="zh-TW" altLang="en-US" dirty="0"/>
              <a:t>相關活動：祝福卡片回憶珠寶盒、美好時光、全家拍照趣</a:t>
            </a:r>
          </a:p>
        </p:txBody>
      </p:sp>
    </p:spTree>
    <p:extLst>
      <p:ext uri="{BB962C8B-B14F-4D97-AF65-F5344CB8AC3E}">
        <p14:creationId xmlns:p14="http://schemas.microsoft.com/office/powerpoint/2010/main" val="2974241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a:t>每個家人都不同：</a:t>
            </a:r>
            <a:r>
              <a:rPr lang="en-US" altLang="zh-TW" dirty="0">
                <a:hlinkClick r:id="rId2"/>
              </a:rPr>
              <a:t>https://youtu.be/vnFXmYKeoHk</a:t>
            </a:r>
            <a:endParaRPr lang="en-US" altLang="zh-TW" dirty="0"/>
          </a:p>
          <a:p>
            <a:r>
              <a:rPr lang="zh-TW" altLang="en-US" dirty="0"/>
              <a:t>衝突</a:t>
            </a:r>
            <a:r>
              <a:rPr lang="zh-TW" altLang="en-US" dirty="0">
                <a:sym typeface="Wingdings" panose="05000000000000000000" pitchFamily="2" charset="2"/>
              </a:rPr>
              <a:t></a:t>
            </a:r>
            <a:r>
              <a:rPr lang="zh-TW" altLang="en-US" dirty="0"/>
              <a:t>和好：</a:t>
            </a:r>
            <a:endParaRPr lang="en-US" altLang="zh-TW" dirty="0"/>
          </a:p>
          <a:p>
            <a:r>
              <a:rPr lang="zh-TW" altLang="en-US" dirty="0"/>
              <a:t>和好三步驟：先道歉、要同理、要說出改進的具體行動</a:t>
            </a:r>
            <a:endParaRPr lang="en-US" altLang="zh-TW" dirty="0"/>
          </a:p>
          <a:p>
            <a:endParaRPr lang="en-US" altLang="zh-TW" dirty="0"/>
          </a:p>
          <a:p>
            <a:r>
              <a:rPr lang="zh-TW" altLang="en-US" dirty="0"/>
              <a:t>了解加家人愛的語言　　平時要存　　愛的存款簿</a:t>
            </a:r>
          </a:p>
        </p:txBody>
      </p:sp>
    </p:spTree>
    <p:extLst>
      <p:ext uri="{BB962C8B-B14F-4D97-AF65-F5344CB8AC3E}">
        <p14:creationId xmlns:p14="http://schemas.microsoft.com/office/powerpoint/2010/main" val="2775337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愛的語言與愛的存款簿</a:t>
            </a:r>
          </a:p>
        </p:txBody>
      </p:sp>
      <p:sp>
        <p:nvSpPr>
          <p:cNvPr id="3" name="內容版面配置區 2"/>
          <p:cNvSpPr>
            <a:spLocks noGrp="1"/>
          </p:cNvSpPr>
          <p:nvPr>
            <p:ph idx="1"/>
          </p:nvPr>
        </p:nvSpPr>
        <p:spPr/>
        <p:txBody>
          <a:bodyPr/>
          <a:lstStyle/>
          <a:p>
            <a:r>
              <a:rPr lang="zh-TW" altLang="en-US" dirty="0">
                <a:hlinkClick r:id="rId2"/>
              </a:rPr>
              <a:t>家庭存款簿</a:t>
            </a:r>
            <a:endParaRPr lang="en-US" altLang="zh-TW" dirty="0">
              <a:hlinkClick r:id="rId2"/>
            </a:endParaRPr>
          </a:p>
          <a:p>
            <a:r>
              <a:rPr lang="en-US" altLang="zh-TW" dirty="0">
                <a:hlinkClick r:id="rId2"/>
              </a:rPr>
              <a:t>https://imyfamily.moe.edu.tw/%E5%AE%B6%E5%BA%AD%E6%B4%BB%E5%8B%95/%E5%AE%B6%E5%BA%AD%E5%AD%98%E6%AC%BE%E7%B0%BF?view=item2</a:t>
            </a:r>
            <a:endParaRPr lang="en-US" altLang="zh-TW" dirty="0"/>
          </a:p>
          <a:p>
            <a:r>
              <a:rPr lang="zh-TW" altLang="en-US" dirty="0"/>
              <a:t>Ａ．知道家人愛的語言</a:t>
            </a:r>
            <a:endParaRPr lang="en-US" altLang="zh-TW" dirty="0"/>
          </a:p>
          <a:p>
            <a:r>
              <a:rPr lang="zh-TW" altLang="en-US" dirty="0"/>
              <a:t>Ｂ．存入家庭愛的存款簿</a:t>
            </a:r>
            <a:endParaRPr lang="en-US" altLang="zh-TW" dirty="0"/>
          </a:p>
          <a:p>
            <a:r>
              <a:rPr lang="en-US" altLang="zh-TW" dirty="0">
                <a:hlinkClick r:id="rId3"/>
              </a:rPr>
              <a:t>https://slidesplayer.com/slide/11410488/</a:t>
            </a:r>
            <a:endParaRPr lang="en-US" altLang="zh-TW" dirty="0"/>
          </a:p>
          <a:p>
            <a:pPr fontAlgn="base"/>
            <a:r>
              <a:rPr lang="zh-TW" altLang="zh-TW" b="1" dirty="0"/>
              <a:t>愛的五種語言：一個小測驗瞭解你自己希望怎樣被愛</a:t>
            </a:r>
          </a:p>
          <a:p>
            <a:r>
              <a:rPr lang="en-US" altLang="zh-TW" u="sng" dirty="0">
                <a:hlinkClick r:id="rId4"/>
              </a:rPr>
              <a:t>https://www.thenewslens.com/article/102034</a:t>
            </a:r>
            <a:endParaRPr lang="zh-TW" altLang="zh-TW" dirty="0"/>
          </a:p>
          <a:p>
            <a:endParaRPr lang="en-US" altLang="zh-TW" dirty="0"/>
          </a:p>
          <a:p>
            <a:endParaRPr lang="zh-TW" altLang="en-US" dirty="0"/>
          </a:p>
        </p:txBody>
      </p:sp>
    </p:spTree>
    <p:extLst>
      <p:ext uri="{BB962C8B-B14F-4D97-AF65-F5344CB8AC3E}">
        <p14:creationId xmlns:p14="http://schemas.microsoft.com/office/powerpoint/2010/main" val="195111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愛的五種語言</a:t>
            </a:r>
          </a:p>
        </p:txBody>
      </p:sp>
      <p:pic>
        <p:nvPicPr>
          <p:cNvPr id="1026" name="Picture 2" descr="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8822" y="1046004"/>
            <a:ext cx="4762500" cy="3276600"/>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2152073" y="4674664"/>
            <a:ext cx="6096000" cy="1477328"/>
          </a:xfrm>
          <a:prstGeom prst="rect">
            <a:avLst/>
          </a:prstGeom>
        </p:spPr>
        <p:txBody>
          <a:bodyPr>
            <a:spAutoFit/>
          </a:bodyPr>
          <a:lstStyle/>
          <a:p>
            <a:pPr fontAlgn="base">
              <a:buFont typeface="Arial" panose="020B0604020202020204" pitchFamily="34" charset="0"/>
              <a:buChar char="•"/>
            </a:pPr>
            <a:r>
              <a:rPr lang="en-US" altLang="zh-TW" dirty="0">
                <a:solidFill>
                  <a:srgbClr val="4D4D4D"/>
                </a:solidFill>
                <a:latin typeface="Microsoft JhengHei" panose="020B0604030504040204" pitchFamily="34" charset="-120"/>
                <a:ea typeface="Microsoft JhengHei" panose="020B0604030504040204" pitchFamily="34" charset="-120"/>
              </a:rPr>
              <a:t>Words of affirmation</a:t>
            </a:r>
          </a:p>
          <a:p>
            <a:pPr fontAlgn="base">
              <a:buFont typeface="Arial" panose="020B0604020202020204" pitchFamily="34" charset="0"/>
              <a:buChar char="•"/>
            </a:pPr>
            <a:r>
              <a:rPr lang="en-US" altLang="zh-TW" dirty="0">
                <a:solidFill>
                  <a:srgbClr val="4D4D4D"/>
                </a:solidFill>
                <a:latin typeface="Microsoft JhengHei" panose="020B0604030504040204" pitchFamily="34" charset="-120"/>
                <a:ea typeface="Microsoft JhengHei" panose="020B0604030504040204" pitchFamily="34" charset="-120"/>
              </a:rPr>
              <a:t>Quality time</a:t>
            </a:r>
          </a:p>
          <a:p>
            <a:pPr fontAlgn="base">
              <a:buFont typeface="Arial" panose="020B0604020202020204" pitchFamily="34" charset="0"/>
              <a:buChar char="•"/>
            </a:pPr>
            <a:r>
              <a:rPr lang="en-US" altLang="zh-TW" dirty="0">
                <a:solidFill>
                  <a:srgbClr val="4D4D4D"/>
                </a:solidFill>
                <a:latin typeface="Microsoft JhengHei" panose="020B0604030504040204" pitchFamily="34" charset="-120"/>
                <a:ea typeface="Microsoft JhengHei" panose="020B0604030504040204" pitchFamily="34" charset="-120"/>
              </a:rPr>
              <a:t>Receiving gifts</a:t>
            </a:r>
          </a:p>
          <a:p>
            <a:pPr fontAlgn="base">
              <a:buFont typeface="Arial" panose="020B0604020202020204" pitchFamily="34" charset="0"/>
              <a:buChar char="•"/>
            </a:pPr>
            <a:r>
              <a:rPr lang="en-US" altLang="zh-TW" dirty="0">
                <a:solidFill>
                  <a:srgbClr val="4D4D4D"/>
                </a:solidFill>
                <a:latin typeface="Microsoft JhengHei" panose="020B0604030504040204" pitchFamily="34" charset="-120"/>
                <a:ea typeface="Microsoft JhengHei" panose="020B0604030504040204" pitchFamily="34" charset="-120"/>
              </a:rPr>
              <a:t>Acts of service</a:t>
            </a:r>
          </a:p>
          <a:p>
            <a:pPr fontAlgn="base">
              <a:buFont typeface="Arial" panose="020B0604020202020204" pitchFamily="34" charset="0"/>
              <a:buChar char="•"/>
            </a:pPr>
            <a:r>
              <a:rPr lang="en-US" altLang="zh-TW" dirty="0">
                <a:solidFill>
                  <a:srgbClr val="4D4D4D"/>
                </a:solidFill>
                <a:latin typeface="Microsoft JhengHei" panose="020B0604030504040204" pitchFamily="34" charset="-120"/>
                <a:ea typeface="Microsoft JhengHei" panose="020B0604030504040204" pitchFamily="34" charset="-120"/>
              </a:rPr>
              <a:t>Physical touch</a:t>
            </a:r>
            <a:endParaRPr lang="en-US" altLang="zh-TW" b="0" i="0" dirty="0">
              <a:solidFill>
                <a:srgbClr val="4D4D4D"/>
              </a:solidFill>
              <a:effectLst/>
              <a:latin typeface="Microsoft JhengHei" panose="020B0604030504040204" pitchFamily="34" charset="-120"/>
              <a:ea typeface="Microsoft JhengHei" panose="020B0604030504040204" pitchFamily="34" charset="-120"/>
            </a:endParaRPr>
          </a:p>
        </p:txBody>
      </p:sp>
      <p:sp>
        <p:nvSpPr>
          <p:cNvPr id="5" name="矩形 4"/>
          <p:cNvSpPr/>
          <p:nvPr/>
        </p:nvSpPr>
        <p:spPr>
          <a:xfrm>
            <a:off x="6918037" y="2035841"/>
            <a:ext cx="4673600" cy="2846933"/>
          </a:xfrm>
          <a:prstGeom prst="rect">
            <a:avLst/>
          </a:prstGeom>
        </p:spPr>
        <p:txBody>
          <a:bodyPr wrap="square">
            <a:spAutoFit/>
          </a:bodyPr>
          <a:lstStyle/>
          <a:p>
            <a:r>
              <a:rPr lang="zh-TW" altLang="en-US" sz="2500" b="1" dirty="0">
                <a:solidFill>
                  <a:srgbClr val="00B050"/>
                </a:solidFill>
              </a:rPr>
              <a:t>＊肯定的言語</a:t>
            </a:r>
            <a:endParaRPr lang="en-US" altLang="zh-TW" sz="2500" b="1" dirty="0">
              <a:solidFill>
                <a:srgbClr val="00B050"/>
              </a:solidFill>
            </a:endParaRPr>
          </a:p>
          <a:p>
            <a:r>
              <a:rPr lang="zh-TW" altLang="en-US" sz="2500" b="1" dirty="0">
                <a:solidFill>
                  <a:srgbClr val="CCCC00"/>
                </a:solidFill>
              </a:rPr>
              <a:t>＊精心的時刻</a:t>
            </a:r>
            <a:endParaRPr lang="en-US" altLang="zh-TW" sz="2500" b="1" dirty="0">
              <a:solidFill>
                <a:srgbClr val="CCCC00"/>
              </a:solidFill>
            </a:endParaRPr>
          </a:p>
          <a:p>
            <a:r>
              <a:rPr lang="zh-TW" altLang="en-US" sz="2500" b="1" dirty="0">
                <a:solidFill>
                  <a:srgbClr val="FF0000"/>
                </a:solidFill>
              </a:rPr>
              <a:t>＊精美的禮物</a:t>
            </a:r>
            <a:endParaRPr lang="en-US" altLang="zh-TW" sz="2500" b="1" dirty="0">
              <a:solidFill>
                <a:srgbClr val="FF0000"/>
              </a:solidFill>
            </a:endParaRPr>
          </a:p>
          <a:p>
            <a:r>
              <a:rPr lang="zh-TW" altLang="en-US" sz="2500" b="1" dirty="0">
                <a:solidFill>
                  <a:srgbClr val="00B0F0"/>
                </a:solidFill>
              </a:rPr>
              <a:t>＊服務的行動</a:t>
            </a:r>
            <a:endParaRPr lang="en-US" altLang="zh-TW" sz="2500" b="1" dirty="0">
              <a:solidFill>
                <a:srgbClr val="00B0F0"/>
              </a:solidFill>
            </a:endParaRPr>
          </a:p>
          <a:p>
            <a:r>
              <a:rPr lang="zh-TW" altLang="en-US" sz="2500" b="1" dirty="0">
                <a:solidFill>
                  <a:srgbClr val="CC6600"/>
                </a:solidFill>
              </a:rPr>
              <a:t>＊身體的接觸</a:t>
            </a:r>
            <a:endParaRPr lang="en-US" altLang="zh-TW" sz="2500" b="1" dirty="0">
              <a:solidFill>
                <a:srgbClr val="CC6600"/>
              </a:solidFill>
            </a:endParaRPr>
          </a:p>
          <a:p>
            <a:endParaRPr lang="en-US" altLang="zh-TW" b="1" dirty="0"/>
          </a:p>
          <a:p>
            <a:endParaRPr lang="en-US" altLang="zh-TW" b="1" dirty="0"/>
          </a:p>
          <a:p>
            <a:endParaRPr lang="zh-TW" altLang="en-US" dirty="0"/>
          </a:p>
        </p:txBody>
      </p:sp>
      <p:sp>
        <p:nvSpPr>
          <p:cNvPr id="6" name="矩形 5"/>
          <p:cNvSpPr/>
          <p:nvPr/>
        </p:nvSpPr>
        <p:spPr>
          <a:xfrm>
            <a:off x="5652654" y="5350271"/>
            <a:ext cx="6096000" cy="646331"/>
          </a:xfrm>
          <a:prstGeom prst="rect">
            <a:avLst/>
          </a:prstGeom>
        </p:spPr>
        <p:txBody>
          <a:bodyPr>
            <a:spAutoFit/>
          </a:bodyPr>
          <a:lstStyle/>
          <a:p>
            <a:pPr fontAlgn="base"/>
            <a:r>
              <a:rPr lang="zh-TW" altLang="zh-TW" b="1" dirty="0"/>
              <a:t>愛的五種語言：一個小測驗瞭解你自己希望怎樣被愛</a:t>
            </a:r>
          </a:p>
          <a:p>
            <a:r>
              <a:rPr lang="en-US" altLang="zh-TW" u="sng" dirty="0">
                <a:hlinkClick r:id="rId3"/>
              </a:rPr>
              <a:t>https://www.thenewslens.com/article/102034</a:t>
            </a:r>
            <a:endParaRPr lang="zh-TW" altLang="zh-TW" dirty="0"/>
          </a:p>
        </p:txBody>
      </p:sp>
    </p:spTree>
    <p:extLst>
      <p:ext uri="{BB962C8B-B14F-4D97-AF65-F5344CB8AC3E}">
        <p14:creationId xmlns:p14="http://schemas.microsoft.com/office/powerpoint/2010/main" val="134374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愛的語言影片介紹</a:t>
            </a:r>
          </a:p>
        </p:txBody>
      </p:sp>
      <p:sp>
        <p:nvSpPr>
          <p:cNvPr id="3" name="內容版面配置區 2"/>
          <p:cNvSpPr>
            <a:spLocks noGrp="1"/>
          </p:cNvSpPr>
          <p:nvPr>
            <p:ph idx="1"/>
          </p:nvPr>
        </p:nvSpPr>
        <p:spPr/>
        <p:txBody>
          <a:bodyPr/>
          <a:lstStyle/>
          <a:p>
            <a:r>
              <a:rPr lang="en-US" altLang="zh-TW" dirty="0"/>
              <a:t>5</a:t>
            </a:r>
            <a:r>
              <a:rPr lang="zh-TW" altLang="en-US" dirty="0"/>
              <a:t>種愛之語的介紹</a:t>
            </a:r>
            <a:r>
              <a:rPr lang="en-US" altLang="zh-TW" dirty="0"/>
              <a:t>+</a:t>
            </a:r>
            <a:r>
              <a:rPr lang="zh-TW" altLang="en-US" dirty="0"/>
              <a:t>測驗</a:t>
            </a:r>
          </a:p>
          <a:p>
            <a:r>
              <a:rPr lang="en-US" altLang="zh-TW" dirty="0">
                <a:hlinkClick r:id="rId2"/>
              </a:rPr>
              <a:t>https://youtu.be/6w-02fEOQDE</a:t>
            </a:r>
            <a:endParaRPr lang="en-US" altLang="zh-TW" dirty="0"/>
          </a:p>
          <a:p>
            <a:r>
              <a:rPr lang="zh-TW" altLang="en-US" dirty="0"/>
              <a:t>五種愛的語言</a:t>
            </a:r>
          </a:p>
          <a:p>
            <a:r>
              <a:rPr lang="en-US" altLang="zh-TW" dirty="0">
                <a:hlinkClick r:id="rId3"/>
              </a:rPr>
              <a:t>https://youtu.be/50-m0GiYQAk</a:t>
            </a:r>
            <a:endParaRPr lang="en-US" altLang="zh-TW" dirty="0"/>
          </a:p>
          <a:p>
            <a:r>
              <a:rPr lang="zh-TW" altLang="en-US" dirty="0"/>
              <a:t>家中「</a:t>
            </a:r>
            <a:r>
              <a:rPr lang="en-US" altLang="zh-TW" dirty="0"/>
              <a:t>JOY</a:t>
            </a:r>
            <a:r>
              <a:rPr lang="zh-TW" altLang="en-US" dirty="0"/>
              <a:t>」滿愛 （五種愛的語言）香港</a:t>
            </a:r>
          </a:p>
          <a:p>
            <a:r>
              <a:rPr lang="en-US" altLang="zh-TW" dirty="0">
                <a:hlinkClick r:id="rId4"/>
              </a:rPr>
              <a:t>https://youtu.be/qIfpbTZpotk</a:t>
            </a:r>
            <a:endParaRPr lang="en-US" altLang="zh-TW" dirty="0"/>
          </a:p>
          <a:p>
            <a:endParaRPr lang="en-US" altLang="zh-TW" dirty="0"/>
          </a:p>
          <a:p>
            <a:endParaRPr lang="en-US" altLang="zh-TW" dirty="0"/>
          </a:p>
          <a:p>
            <a:r>
              <a:rPr lang="zh-TW" altLang="en-US" dirty="0"/>
              <a:t>卡通版</a:t>
            </a:r>
            <a:endParaRPr lang="en-US" altLang="zh-TW" dirty="0"/>
          </a:p>
          <a:p>
            <a:endParaRPr lang="zh-TW" altLang="en-US" dirty="0"/>
          </a:p>
        </p:txBody>
      </p:sp>
    </p:spTree>
    <p:extLst>
      <p:ext uri="{BB962C8B-B14F-4D97-AF65-F5344CB8AC3E}">
        <p14:creationId xmlns:p14="http://schemas.microsoft.com/office/powerpoint/2010/main" val="1248172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zh-TW" dirty="0"/>
              <a:t>愛的語言卡通版</a:t>
            </a:r>
            <a:br>
              <a:rPr lang="zh-TW" altLang="zh-TW" dirty="0"/>
            </a:br>
            <a:endParaRPr lang="zh-TW" altLang="en-US" dirty="0"/>
          </a:p>
        </p:txBody>
      </p:sp>
      <p:sp>
        <p:nvSpPr>
          <p:cNvPr id="3" name="內容版面配置區 2"/>
          <p:cNvSpPr>
            <a:spLocks noGrp="1"/>
          </p:cNvSpPr>
          <p:nvPr>
            <p:ph sz="half" idx="1"/>
          </p:nvPr>
        </p:nvSpPr>
        <p:spPr/>
        <p:txBody>
          <a:bodyPr>
            <a:normAutofit fontScale="92500" lnSpcReduction="10000"/>
          </a:bodyPr>
          <a:lstStyle/>
          <a:p>
            <a:r>
              <a:rPr lang="en-US" altLang="zh-TW" dirty="0"/>
              <a:t>1.</a:t>
            </a:r>
            <a:r>
              <a:rPr lang="zh-TW" altLang="zh-TW" dirty="0"/>
              <a:t>精心時刻</a:t>
            </a:r>
          </a:p>
          <a:p>
            <a:pPr marL="0" indent="0">
              <a:buNone/>
            </a:pPr>
            <a:r>
              <a:rPr lang="en-US" altLang="zh-TW" u="sng" dirty="0">
                <a:hlinkClick r:id="rId2"/>
              </a:rPr>
              <a:t>https://youtu.be/bJYXIhsN178</a:t>
            </a:r>
            <a:endParaRPr lang="zh-TW" altLang="zh-TW" dirty="0"/>
          </a:p>
          <a:p>
            <a:r>
              <a:rPr lang="en-US" altLang="zh-TW" dirty="0"/>
              <a:t>2.</a:t>
            </a:r>
            <a:r>
              <a:rPr lang="zh-TW" altLang="zh-TW" dirty="0"/>
              <a:t>肯定的語言</a:t>
            </a:r>
          </a:p>
          <a:p>
            <a:pPr marL="0" indent="0">
              <a:buNone/>
            </a:pPr>
            <a:r>
              <a:rPr lang="en-US" altLang="zh-TW" u="sng" dirty="0">
                <a:hlinkClick r:id="rId3" tooltip="檢視原始影片: Words of Affirmation - The 5 Love Languages"/>
              </a:rPr>
              <a:t>Words of Affirmation - The 5 Love Languages</a:t>
            </a:r>
            <a:endParaRPr lang="zh-TW" altLang="zh-TW" dirty="0"/>
          </a:p>
          <a:p>
            <a:r>
              <a:rPr lang="en-US" altLang="zh-TW" u="sng" dirty="0">
                <a:hlinkClick r:id="rId4"/>
              </a:rPr>
              <a:t>https://youtu.be/l9SjEWWBo1g</a:t>
            </a:r>
            <a:endParaRPr lang="zh-TW" altLang="zh-TW" dirty="0"/>
          </a:p>
          <a:p>
            <a:r>
              <a:rPr lang="en-US" altLang="zh-TW" dirty="0"/>
              <a:t>3.</a:t>
            </a:r>
            <a:r>
              <a:rPr lang="zh-TW" altLang="zh-TW" dirty="0"/>
              <a:t>身體的接觸</a:t>
            </a:r>
          </a:p>
          <a:p>
            <a:r>
              <a:rPr lang="en-US" altLang="zh-TW" u="sng" dirty="0">
                <a:hlinkClick r:id="rId5" tooltip="檢視原始影片: Physical Touch - The 5 Love Languages"/>
              </a:rPr>
              <a:t>Physical Touch - The 5 Love Languages</a:t>
            </a:r>
            <a:r>
              <a:rPr lang="en-US" altLang="zh-TW" dirty="0"/>
              <a:t>   ·</a:t>
            </a:r>
            <a:endParaRPr lang="zh-TW" altLang="zh-TW" dirty="0"/>
          </a:p>
          <a:p>
            <a:r>
              <a:rPr lang="en-US" altLang="zh-TW" u="sng" dirty="0">
                <a:hlinkClick r:id="rId6"/>
              </a:rPr>
              <a:t>https://youtu.be/3zdpv7f9SHw</a:t>
            </a:r>
            <a:endParaRPr lang="zh-TW" altLang="zh-TW" dirty="0"/>
          </a:p>
          <a:p>
            <a:r>
              <a:rPr lang="en-US" altLang="zh-TW" dirty="0"/>
              <a:t> </a:t>
            </a:r>
            <a:endParaRPr lang="zh-TW" altLang="zh-TW" dirty="0"/>
          </a:p>
          <a:p>
            <a:endParaRPr lang="zh-TW" altLang="en-US" dirty="0"/>
          </a:p>
        </p:txBody>
      </p:sp>
      <p:sp>
        <p:nvSpPr>
          <p:cNvPr id="5" name="內容版面配置區 4"/>
          <p:cNvSpPr>
            <a:spLocks noGrp="1"/>
          </p:cNvSpPr>
          <p:nvPr>
            <p:ph sz="half" idx="2"/>
          </p:nvPr>
        </p:nvSpPr>
        <p:spPr/>
        <p:txBody>
          <a:bodyPr>
            <a:normAutofit fontScale="92500" lnSpcReduction="10000"/>
          </a:bodyPr>
          <a:lstStyle/>
          <a:p>
            <a:r>
              <a:rPr lang="en-US" altLang="zh-TW" dirty="0"/>
              <a:t>4.</a:t>
            </a:r>
            <a:r>
              <a:rPr lang="zh-TW" altLang="zh-TW" dirty="0"/>
              <a:t>關愛的行動</a:t>
            </a:r>
          </a:p>
          <a:p>
            <a:r>
              <a:rPr lang="en-US" altLang="zh-TW" u="sng" dirty="0">
                <a:hlinkClick r:id="rId7" tooltip="檢視原始影片: Acts of Service - The 5 Love Languages"/>
              </a:rPr>
              <a:t>Acts of Service - The 5 Love Languages</a:t>
            </a:r>
            <a:endParaRPr lang="zh-TW" altLang="zh-TW" dirty="0"/>
          </a:p>
          <a:p>
            <a:r>
              <a:rPr lang="en-US" altLang="zh-TW" u="sng" dirty="0">
                <a:hlinkClick r:id="rId8"/>
              </a:rPr>
              <a:t>https://youtu.be/ZJXHVgHFXyU</a:t>
            </a:r>
            <a:endParaRPr lang="zh-TW" altLang="zh-TW" dirty="0"/>
          </a:p>
          <a:p>
            <a:r>
              <a:rPr lang="en-US" altLang="zh-TW" dirty="0"/>
              <a:t>5.</a:t>
            </a:r>
            <a:r>
              <a:rPr lang="zh-TW" altLang="zh-TW" dirty="0"/>
              <a:t>互送禮物</a:t>
            </a:r>
          </a:p>
          <a:p>
            <a:r>
              <a:rPr lang="en-US" altLang="zh-TW" dirty="0"/>
              <a:t>Gifts - The 5 Love Languages</a:t>
            </a:r>
            <a:endParaRPr lang="zh-TW" altLang="zh-TW" dirty="0"/>
          </a:p>
          <a:p>
            <a:r>
              <a:rPr lang="en-US" altLang="zh-TW" u="sng" dirty="0">
                <a:hlinkClick r:id="rId9"/>
              </a:rPr>
              <a:t>https://youtu.be/TBn9NB5lT08</a:t>
            </a:r>
            <a:endParaRPr lang="zh-TW" altLang="zh-TW" dirty="0"/>
          </a:p>
          <a:p>
            <a:r>
              <a:rPr lang="zh-TW" altLang="zh-TW" dirty="0"/>
              <a:t>發行者</a:t>
            </a:r>
            <a:r>
              <a:rPr lang="en-US" altLang="zh-TW" dirty="0"/>
              <a:t> </a:t>
            </a:r>
            <a:r>
              <a:rPr lang="en-US" altLang="zh-TW" dirty="0">
                <a:hlinkClick r:id="rId10" tooltip="查看「YouTube」上的「Gary Chapman」頻道"/>
              </a:rPr>
              <a:t>Gary Chapman</a:t>
            </a:r>
            <a:endParaRPr lang="zh-TW" altLang="zh-TW" dirty="0"/>
          </a:p>
          <a:p>
            <a:endParaRPr lang="zh-TW" altLang="en-US" dirty="0"/>
          </a:p>
        </p:txBody>
      </p:sp>
    </p:spTree>
    <p:extLst>
      <p:ext uri="{BB962C8B-B14F-4D97-AF65-F5344CB8AC3E}">
        <p14:creationId xmlns:p14="http://schemas.microsoft.com/office/powerpoint/2010/main" val="1731492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b="1" dirty="0"/>
              <a:t>肯定言詞型　肯定的言語（</a:t>
            </a:r>
            <a:r>
              <a:rPr lang="en-US" altLang="zh-TW" b="1" dirty="0"/>
              <a:t>Words of Affirmation</a:t>
            </a:r>
            <a:r>
              <a:rPr lang="zh-TW" altLang="en-US" b="1" dirty="0"/>
              <a:t>）</a:t>
            </a:r>
            <a:br>
              <a:rPr lang="en-US" altLang="zh-TW" b="1" dirty="0"/>
            </a:br>
            <a:endParaRPr lang="zh-TW" altLang="en-US" dirty="0"/>
          </a:p>
        </p:txBody>
      </p:sp>
      <p:sp>
        <p:nvSpPr>
          <p:cNvPr id="3" name="內容版面配置區 2"/>
          <p:cNvSpPr>
            <a:spLocks noGrp="1"/>
          </p:cNvSpPr>
          <p:nvPr>
            <p:ph idx="1"/>
          </p:nvPr>
        </p:nvSpPr>
        <p:spPr/>
        <p:txBody>
          <a:bodyPr>
            <a:normAutofit fontScale="92500" lnSpcReduction="10000"/>
          </a:bodyPr>
          <a:lstStyle/>
          <a:p>
            <a:r>
              <a:rPr lang="zh-TW" altLang="en-US" dirty="0"/>
              <a:t>表示家人對於肯定與正向的言詞，特別能夠感受到愛，所以如果你或你的家人屬於這個類型，多用讚美、鼓勵、感謝和肯定的話來表達愛意，常說「我愛你」，就會最有意想不到的效果喔</a:t>
            </a:r>
            <a:r>
              <a:rPr lang="en-US" altLang="zh-TW" dirty="0"/>
              <a:t>!</a:t>
            </a:r>
          </a:p>
          <a:p>
            <a:r>
              <a:rPr lang="zh-TW" altLang="en-US" dirty="0"/>
              <a:t>肯定的言語包括稱讚、鼓勵或向他人表達感謝。心理學家威廉．詹姆斯（</a:t>
            </a:r>
            <a:r>
              <a:rPr lang="en-US" altLang="zh-TW" dirty="0"/>
              <a:t>William James</a:t>
            </a:r>
            <a:r>
              <a:rPr lang="zh-TW" altLang="en-US" dirty="0"/>
              <a:t>）曾說，「人深處的渴望，是被人賞識、肯定。」時常他人的一句關懷、發自內心的稱讚，能滿足心理的需求。</a:t>
            </a:r>
            <a:endParaRPr lang="en-US" altLang="zh-TW" dirty="0"/>
          </a:p>
          <a:p>
            <a:r>
              <a:rPr lang="zh-TW" altLang="en-US" dirty="0"/>
              <a:t>心理學家威廉詹姆士說過，人類最深處的需要，可能就是感覺被人欣賞。肯定的言詞，可以滿足很多人這樣的需要。 這麼做他會覺得很有愛 讚賞他鼓勵他，常常提及他多重要（如常說我愛你）</a:t>
            </a:r>
            <a:br>
              <a:rPr lang="zh-TW" altLang="en-US" dirty="0"/>
            </a:br>
            <a:br>
              <a:rPr lang="zh-TW" altLang="en-US" dirty="0"/>
            </a:br>
            <a:r>
              <a:rPr lang="zh-TW" altLang="en-US" dirty="0"/>
              <a:t>陳建志毅宇未來教育基金會營運長鄧皓引指出，可透過肯定他人的人格特質及具體行為，例如： 樂觀積極、貼心等，讓言語發揮更良好的效果。她過去任職於愛家文化事業基金會時，曾經在情人節調查「情人最喜歡聽另一半說的話」，結果顯示，喜歡聽到「有你真好」的比例大勝「我愛你」，兩者差異來自於前者可以讓對方感受到「自己是有價值的」。</a:t>
            </a:r>
          </a:p>
        </p:txBody>
      </p:sp>
      <p:sp>
        <p:nvSpPr>
          <p:cNvPr id="4" name="矩形 3"/>
          <p:cNvSpPr/>
          <p:nvPr/>
        </p:nvSpPr>
        <p:spPr>
          <a:xfrm>
            <a:off x="3683473" y="6218685"/>
            <a:ext cx="5360763" cy="369332"/>
          </a:xfrm>
          <a:prstGeom prst="rect">
            <a:avLst/>
          </a:prstGeom>
        </p:spPr>
        <p:txBody>
          <a:bodyPr wrap="none">
            <a:spAutoFit/>
          </a:bodyPr>
          <a:lstStyle/>
          <a:p>
            <a:r>
              <a:rPr lang="en-US" altLang="zh-TW" dirty="0"/>
              <a:t>https://www.mombaby.com.tw/articles/15261</a:t>
            </a:r>
            <a:endParaRPr lang="zh-TW" altLang="en-US" dirty="0"/>
          </a:p>
        </p:txBody>
      </p:sp>
    </p:spTree>
    <p:extLst>
      <p:ext uri="{BB962C8B-B14F-4D97-AF65-F5344CB8AC3E}">
        <p14:creationId xmlns:p14="http://schemas.microsoft.com/office/powerpoint/2010/main" val="241709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家庭教育好網站</a:t>
            </a:r>
          </a:p>
        </p:txBody>
      </p:sp>
      <p:sp>
        <p:nvSpPr>
          <p:cNvPr id="3" name="內容版面配置區 2"/>
          <p:cNvSpPr>
            <a:spLocks noGrp="1"/>
          </p:cNvSpPr>
          <p:nvPr>
            <p:ph idx="1"/>
          </p:nvPr>
        </p:nvSpPr>
        <p:spPr>
          <a:xfrm>
            <a:off x="685800" y="2194560"/>
            <a:ext cx="10820400" cy="4024125"/>
          </a:xfrm>
        </p:spPr>
        <p:txBody>
          <a:bodyPr>
            <a:normAutofit/>
          </a:bodyPr>
          <a:lstStyle/>
          <a:p>
            <a:r>
              <a:rPr lang="zh-TW" altLang="en-US" dirty="0"/>
              <a:t>教育部家庭教育  </a:t>
            </a:r>
            <a:r>
              <a:rPr lang="zh-TW" altLang="en-US" b="1" dirty="0"/>
              <a:t>教育部</a:t>
            </a:r>
            <a:r>
              <a:rPr lang="en-US" altLang="zh-TW" b="1" dirty="0"/>
              <a:t>3i</a:t>
            </a:r>
            <a:r>
              <a:rPr lang="zh-TW" altLang="en-US" b="1" dirty="0"/>
              <a:t>學習網站</a:t>
            </a:r>
            <a:endParaRPr lang="en-US" altLang="zh-TW" b="1" dirty="0"/>
          </a:p>
          <a:p>
            <a:r>
              <a:rPr lang="en-US" altLang="zh-TW" b="1" dirty="0" err="1"/>
              <a:t>iMyfamily</a:t>
            </a:r>
            <a:r>
              <a:rPr lang="zh-TW" altLang="en-US" b="1" dirty="0"/>
              <a:t>愛我的家 </a:t>
            </a:r>
            <a:r>
              <a:rPr lang="en-US" altLang="zh-TW" b="1" dirty="0"/>
              <a:t>:</a:t>
            </a:r>
            <a:r>
              <a:rPr lang="zh-TW" altLang="en-US" b="1" dirty="0"/>
              <a:t> </a:t>
            </a:r>
            <a:r>
              <a:rPr lang="en-US" altLang="zh-TW" b="1" dirty="0">
                <a:hlinkClick r:id="rId2"/>
              </a:rPr>
              <a:t>https://imyfamily.moe.edu.tw/</a:t>
            </a:r>
            <a:endParaRPr lang="en-US" altLang="zh-TW" b="1" dirty="0"/>
          </a:p>
          <a:p>
            <a:r>
              <a:rPr lang="en-US" altLang="zh-TW" b="1" dirty="0" err="1"/>
              <a:t>iCoparenting</a:t>
            </a:r>
            <a:r>
              <a:rPr lang="zh-TW" altLang="en-US" b="1" dirty="0"/>
              <a:t>和樂共親職</a:t>
            </a:r>
            <a:r>
              <a:rPr lang="en-US" altLang="zh-TW" b="1" dirty="0"/>
              <a:t>:</a:t>
            </a:r>
            <a:r>
              <a:rPr lang="zh-TW" altLang="en-US" b="1" dirty="0"/>
              <a:t>　</a:t>
            </a:r>
            <a:r>
              <a:rPr lang="en-US" altLang="zh-TW" b="1" dirty="0">
                <a:hlinkClick r:id="rId3"/>
              </a:rPr>
              <a:t>https://icoparenting.moe.edu.tw/</a:t>
            </a:r>
            <a:endParaRPr lang="en-US" altLang="zh-TW" b="1" dirty="0"/>
          </a:p>
          <a:p>
            <a:r>
              <a:rPr lang="en-US" altLang="zh-TW" b="1" dirty="0" err="1"/>
              <a:t>iLove</a:t>
            </a:r>
            <a:r>
              <a:rPr lang="zh-TW" altLang="en-US" b="1" dirty="0"/>
              <a:t>戀愛時光地圖：</a:t>
            </a:r>
            <a:r>
              <a:rPr lang="en-US" altLang="zh-TW" b="1" dirty="0">
                <a:hlinkClick r:id="rId4"/>
              </a:rPr>
              <a:t>https://ilove.moe.edu.tw/</a:t>
            </a:r>
            <a:endParaRPr lang="en-US" altLang="zh-TW" b="1" dirty="0"/>
          </a:p>
          <a:p>
            <a:endParaRPr lang="en-US" altLang="zh-TW" dirty="0">
              <a:hlinkClick r:id="rId5"/>
            </a:endParaRPr>
          </a:p>
          <a:p>
            <a:r>
              <a:rPr lang="en-US" altLang="zh-TW" dirty="0">
                <a:hlinkClick r:id="rId5"/>
              </a:rPr>
              <a:t>https://kl.familyedu.moe.gov.tw/docList.aspx?uid=4800&amp;pid=4799&amp;rn=23721</a:t>
            </a:r>
            <a:endParaRPr lang="en-US" altLang="zh-TW" dirty="0"/>
          </a:p>
          <a:p>
            <a:r>
              <a:rPr lang="zh-TW" altLang="en-US" dirty="0"/>
              <a:t>高雄市家庭教育中心：</a:t>
            </a:r>
            <a:r>
              <a:rPr lang="en-US" altLang="zh-TW" dirty="0">
                <a:hlinkClick r:id="rId6"/>
              </a:rPr>
              <a:t>https://ks.familyedu.moe.gov.tw/</a:t>
            </a:r>
            <a:endParaRPr lang="en-US" altLang="zh-TW" dirty="0"/>
          </a:p>
          <a:p>
            <a:r>
              <a:rPr lang="zh-TW" altLang="en-US" dirty="0"/>
              <a:t>台北市家庭教育中心：</a:t>
            </a:r>
            <a:r>
              <a:rPr lang="en-US" altLang="zh-TW" dirty="0">
                <a:hlinkClick r:id="rId7"/>
              </a:rPr>
              <a:t>https://www.family.gov.taipei/Default.aspx</a:t>
            </a:r>
            <a:endParaRPr lang="en-US" altLang="zh-TW" dirty="0"/>
          </a:p>
          <a:p>
            <a:r>
              <a:rPr lang="zh-TW" altLang="en-US" dirty="0"/>
              <a:t>新北市家庭教育中心：</a:t>
            </a:r>
            <a:r>
              <a:rPr lang="en-US" altLang="zh-TW" dirty="0">
                <a:hlinkClick r:id="rId8"/>
              </a:rPr>
              <a:t>https://ntpc.familyedu.moe.gov.tw/</a:t>
            </a:r>
            <a:endParaRPr lang="en-US" altLang="zh-TW" dirty="0"/>
          </a:p>
          <a:p>
            <a:endParaRPr lang="en-US" altLang="zh-TW" dirty="0"/>
          </a:p>
          <a:p>
            <a:endParaRPr lang="zh-TW" altLang="en-US" dirty="0"/>
          </a:p>
        </p:txBody>
      </p:sp>
    </p:spTree>
    <p:extLst>
      <p:ext uri="{BB962C8B-B14F-4D97-AF65-F5344CB8AC3E}">
        <p14:creationId xmlns:p14="http://schemas.microsoft.com/office/powerpoint/2010/main" val="2833463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b="1" dirty="0"/>
              <a:t>精心時刻型　精心的時刻（</a:t>
            </a:r>
            <a:r>
              <a:rPr lang="en-US" altLang="zh-TW" b="1" dirty="0"/>
              <a:t>Quality Time</a:t>
            </a:r>
            <a:r>
              <a:rPr lang="zh-TW" altLang="en-US" b="1" dirty="0"/>
              <a:t>）</a:t>
            </a:r>
            <a:br>
              <a:rPr lang="en-US" altLang="zh-TW" b="1" dirty="0"/>
            </a:br>
            <a:endParaRPr lang="zh-TW" altLang="en-US" dirty="0"/>
          </a:p>
        </p:txBody>
      </p:sp>
      <p:sp>
        <p:nvSpPr>
          <p:cNvPr id="3" name="內容版面配置區 2"/>
          <p:cNvSpPr>
            <a:spLocks noGrp="1"/>
          </p:cNvSpPr>
          <p:nvPr>
            <p:ph idx="1"/>
          </p:nvPr>
        </p:nvSpPr>
        <p:spPr/>
        <p:txBody>
          <a:bodyPr/>
          <a:lstStyle/>
          <a:p>
            <a:r>
              <a:rPr lang="zh-TW" altLang="en-US" dirty="0"/>
              <a:t>表示家人特別在意心靈上親密的感受。非常喜歡“一起行動”和”精心安排的相處”，如果你或你的家人屬於這個類型時，多花一些心思和時間陪伴、用心聆聽彼此的心情、一起參與活動，將每個時刻化為最溫馨的時刻。</a:t>
            </a:r>
            <a:endParaRPr lang="en-US" altLang="zh-TW" dirty="0"/>
          </a:p>
          <a:p>
            <a:r>
              <a:rPr lang="zh-TW" altLang="en-US" dirty="0"/>
              <a:t>營造精心時刻是兩人彼此陪伴，把專注力放在對方身上，一起從事喜歡的活動，如：約會、聊天、看電影等。的確，許多人是透過相處，感受到被對方愛著，而研究調查也顯示，「精心時刻」為多數情侶、新婚夫妻的主要愛之語。</a:t>
            </a:r>
            <a:endParaRPr lang="en-US" altLang="zh-TW" dirty="0"/>
          </a:p>
          <a:p>
            <a:r>
              <a:rPr lang="zh-TW" altLang="en-US" dirty="0"/>
              <a:t>精心時刻的意思，並不是指我們必須用所有共處的時間凝視著對方，而是兩人同心一起做些什麼，並給予對方全部的注意力。所參與的那項活動，其實是次要，重要的是在情感上與對方共度的注意力交集時刻。 這麼做他會覺得很有愛 傾聽與陪伴，跟他說話時一定要保持眼光的接觸，千萬不要一邊聽他說話一邊做別的事，也別急著給建議解決問題。以及為對方安排一些精心設計的活動。</a:t>
            </a:r>
            <a:endParaRPr lang="en-US" altLang="zh-TW" dirty="0"/>
          </a:p>
          <a:p>
            <a:endParaRPr lang="zh-TW" altLang="en-US" dirty="0"/>
          </a:p>
        </p:txBody>
      </p:sp>
    </p:spTree>
    <p:extLst>
      <p:ext uri="{BB962C8B-B14F-4D97-AF65-F5344CB8AC3E}">
        <p14:creationId xmlns:p14="http://schemas.microsoft.com/office/powerpoint/2010/main" val="3935104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3382" y="782846"/>
            <a:ext cx="8610600" cy="1293028"/>
          </a:xfrm>
        </p:spPr>
        <p:txBody>
          <a:bodyPr>
            <a:normAutofit fontScale="90000"/>
          </a:bodyPr>
          <a:lstStyle/>
          <a:p>
            <a:r>
              <a:rPr lang="zh-TW" altLang="en-US" b="1" dirty="0"/>
              <a:t> 精美禮物型　真心的禮物／接受禮物（</a:t>
            </a:r>
            <a:r>
              <a:rPr lang="en-US" altLang="zh-TW" b="1" dirty="0"/>
              <a:t>Receiving Gifts</a:t>
            </a:r>
            <a:r>
              <a:rPr lang="zh-TW" altLang="en-US" b="1" dirty="0"/>
              <a:t>）</a:t>
            </a:r>
            <a:br>
              <a:rPr lang="en-US" altLang="zh-TW" b="1" dirty="0"/>
            </a:br>
            <a:endParaRPr lang="zh-TW" altLang="en-US" dirty="0"/>
          </a:p>
        </p:txBody>
      </p:sp>
      <p:sp>
        <p:nvSpPr>
          <p:cNvPr id="3" name="內容版面配置區 2"/>
          <p:cNvSpPr>
            <a:spLocks noGrp="1"/>
          </p:cNvSpPr>
          <p:nvPr>
            <p:ph idx="1"/>
          </p:nvPr>
        </p:nvSpPr>
        <p:spPr/>
        <p:txBody>
          <a:bodyPr/>
          <a:lstStyle/>
          <a:p>
            <a:r>
              <a:rPr lang="zh-TW" altLang="en-US" dirty="0"/>
              <a:t>家人喜歡收到花心思挑選的禮物，如果你或你的家人屬於這個類型時，仔細的觀察需求，挑選適合的禮物或是</a:t>
            </a:r>
            <a:r>
              <a:rPr lang="en-US" altLang="zh-TW" dirty="0"/>
              <a:t>DIY</a:t>
            </a:r>
            <a:r>
              <a:rPr lang="zh-TW" altLang="en-US" dirty="0"/>
              <a:t>一些溫馨的小東西，表達心意</a:t>
            </a:r>
            <a:r>
              <a:rPr lang="en-US" altLang="zh-TW" dirty="0"/>
              <a:t>!</a:t>
            </a:r>
          </a:p>
          <a:p>
            <a:r>
              <a:rPr lang="zh-TW" altLang="en-US" dirty="0"/>
              <a:t>贈送禮物也是表達愛常見的方式之一，不過，禮物不一定要挑選昂貴的物品，關鍵在於看到對方的需要，呈現心意，例如：丈夫知道妻子喜歡吃蛋糕，在下班途中看見蛋糕店便買一個回家送給妻子，也是真心的禮物。</a:t>
            </a:r>
            <a:endParaRPr lang="en-US" altLang="zh-TW" dirty="0"/>
          </a:p>
          <a:p>
            <a:r>
              <a:rPr lang="zh-TW" altLang="en-US" dirty="0"/>
              <a:t>禮物是一件你可以拿在手裡，說：「你看，他想到我。」或者「他仍記得我。」的東西，你必然是想到了什麼人才給他禮物。禮物的本身是那思想的象徵，它是否值錢無關緊要，重要的是你想到了他。而且只是在你心裡的想法不算數，你的思想要經由禮物實際地表達出來，而且把它當做愛的表示送出去才算數。 這麼做他會覺得很有愛 時常送小禮物給對方，要花點心思的小禮物，或用尋寶方式給對方出人意表的禮物。</a:t>
            </a:r>
          </a:p>
        </p:txBody>
      </p:sp>
    </p:spTree>
    <p:extLst>
      <p:ext uri="{BB962C8B-B14F-4D97-AF65-F5344CB8AC3E}">
        <p14:creationId xmlns:p14="http://schemas.microsoft.com/office/powerpoint/2010/main" val="4074844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b="1" dirty="0"/>
              <a:t>服務行動型　服務的行動（</a:t>
            </a:r>
            <a:r>
              <a:rPr lang="en-US" altLang="zh-TW" b="1" dirty="0"/>
              <a:t>Acts of Service</a:t>
            </a:r>
            <a:r>
              <a:rPr lang="zh-TW" altLang="en-US" b="1" dirty="0"/>
              <a:t>）</a:t>
            </a:r>
            <a:br>
              <a:rPr lang="en-US" altLang="zh-TW" b="1" dirty="0"/>
            </a:br>
            <a:endParaRPr lang="zh-TW" altLang="en-US" dirty="0"/>
          </a:p>
        </p:txBody>
      </p:sp>
      <p:sp>
        <p:nvSpPr>
          <p:cNvPr id="3" name="內容版面配置區 2"/>
          <p:cNvSpPr>
            <a:spLocks noGrp="1"/>
          </p:cNvSpPr>
          <p:nvPr>
            <p:ph idx="1"/>
          </p:nvPr>
        </p:nvSpPr>
        <p:spPr/>
        <p:txBody>
          <a:bodyPr/>
          <a:lstStyle/>
          <a:p>
            <a:r>
              <a:rPr lang="zh-TW" altLang="en-US" dirty="0"/>
              <a:t>家人在接受協助與幫忙時，特別能夠感受到愛，你或你的家人屬於這個類型時，可以用實際具體的行動來表達愛意，為對方服務、做事。</a:t>
            </a:r>
            <a:endParaRPr lang="en-US" altLang="zh-TW" dirty="0"/>
          </a:p>
          <a:p>
            <a:r>
              <a:rPr lang="zh-TW" altLang="en-US" dirty="0"/>
              <a:t>服務的行動是真誠地為對方服務、做事情，如煮一頓料理、替另一半按摩、做家務事、接送小孩等。很多華人家庭中，「愛在心裡口難開」為常見的現象，家人間常以行動表達關心。</a:t>
            </a:r>
            <a:endParaRPr lang="en-US" altLang="zh-TW" dirty="0"/>
          </a:p>
          <a:p>
            <a:r>
              <a:rPr lang="zh-TW" altLang="en-US" dirty="0"/>
              <a:t>所謂服務的行動，是指對方想要你做的事。你設法藉著替他</a:t>
            </a:r>
            <a:r>
              <a:rPr lang="en-US" altLang="zh-TW" dirty="0"/>
              <a:t>(</a:t>
            </a:r>
            <a:r>
              <a:rPr lang="zh-TW" altLang="en-US" dirty="0"/>
              <a:t>她</a:t>
            </a:r>
            <a:r>
              <a:rPr lang="en-US" altLang="zh-TW" dirty="0"/>
              <a:t>)</a:t>
            </a:r>
            <a:r>
              <a:rPr lang="zh-TW" altLang="en-US" dirty="0"/>
              <a:t>服務，而使他</a:t>
            </a:r>
            <a:r>
              <a:rPr lang="en-US" altLang="zh-TW" dirty="0"/>
              <a:t>(</a:t>
            </a:r>
            <a:r>
              <a:rPr lang="zh-TW" altLang="en-US" dirty="0"/>
              <a:t>她</a:t>
            </a:r>
            <a:r>
              <a:rPr lang="en-US" altLang="zh-TW" dirty="0"/>
              <a:t>)</a:t>
            </a:r>
            <a:r>
              <a:rPr lang="zh-TW" altLang="en-US" dirty="0"/>
              <a:t>高興；藉著替他</a:t>
            </a:r>
            <a:r>
              <a:rPr lang="en-US" altLang="zh-TW" dirty="0"/>
              <a:t>(</a:t>
            </a:r>
            <a:r>
              <a:rPr lang="zh-TW" altLang="en-US" dirty="0"/>
              <a:t>她</a:t>
            </a:r>
            <a:r>
              <a:rPr lang="en-US" altLang="zh-TW" dirty="0"/>
              <a:t>)</a:t>
            </a:r>
            <a:r>
              <a:rPr lang="zh-TW" altLang="en-US" dirty="0"/>
              <a:t>做事，而表示你對他</a:t>
            </a:r>
            <a:r>
              <a:rPr lang="en-US" altLang="zh-TW" dirty="0"/>
              <a:t>(</a:t>
            </a:r>
            <a:r>
              <a:rPr lang="zh-TW" altLang="en-US" dirty="0"/>
              <a:t>她</a:t>
            </a:r>
            <a:r>
              <a:rPr lang="en-US" altLang="zh-TW" dirty="0"/>
              <a:t>)</a:t>
            </a:r>
            <a:r>
              <a:rPr lang="zh-TW" altLang="en-US" dirty="0"/>
              <a:t>的愛。這樣的行動像是：做一頓飯、幫他買早餐、幫他溜狗、陪他加班，這些都是服務的行動。這些服務需投資以思想、計劃、時間、努力並精力的。如果是以正面的精神來完成，那就真是愛的表現。 這麼做他會覺得很有愛 主動為對方服務，送他上下班，幫他做事，如做家務，修理東西。</a:t>
            </a:r>
          </a:p>
        </p:txBody>
      </p:sp>
    </p:spTree>
    <p:extLst>
      <p:ext uri="{BB962C8B-B14F-4D97-AF65-F5344CB8AC3E}">
        <p14:creationId xmlns:p14="http://schemas.microsoft.com/office/powerpoint/2010/main" val="2475102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b="1" dirty="0"/>
              <a:t>身體接觸型　身體的接觸（</a:t>
            </a:r>
            <a:r>
              <a:rPr lang="en-US" altLang="zh-TW" b="1" dirty="0"/>
              <a:t>Physical Touch</a:t>
            </a:r>
            <a:r>
              <a:rPr lang="zh-TW" altLang="en-US" b="1" dirty="0"/>
              <a:t>）</a:t>
            </a:r>
            <a:br>
              <a:rPr lang="en-US" altLang="zh-TW" b="1" dirty="0"/>
            </a:br>
            <a:endParaRPr lang="zh-TW" altLang="en-US" dirty="0"/>
          </a:p>
        </p:txBody>
      </p:sp>
      <p:sp>
        <p:nvSpPr>
          <p:cNvPr id="3" name="內容版面配置區 2"/>
          <p:cNvSpPr>
            <a:spLocks noGrp="1"/>
          </p:cNvSpPr>
          <p:nvPr>
            <p:ph idx="1"/>
          </p:nvPr>
        </p:nvSpPr>
        <p:spPr/>
        <p:txBody>
          <a:bodyPr/>
          <a:lstStyle/>
          <a:p>
            <a:r>
              <a:rPr lang="zh-TW" altLang="en-US" dirty="0"/>
              <a:t>透過身體的接觸可以建立親密關係和傳達愛意，如果你或你的家人屬於這個類型時，牽手、擁抱、親吻和肢體碰觸，都能讓家人感到溫馨。</a:t>
            </a:r>
            <a:endParaRPr lang="en-US" altLang="zh-TW" dirty="0"/>
          </a:p>
          <a:p>
            <a:r>
              <a:rPr lang="zh-TW" altLang="en-US" dirty="0"/>
              <a:t>一般人會將「身體的接觸」直接聯想到性行為，但是鄧皓引提到，其實牽手、擁抱、摟肩都是一種身體的接觸，而這些小舉動都可能讓夫妻感受到關愛進而增進夫妻情感，甚至有國外研究指出：「每天被喜歡的人擁抱，能降低感冒的機率。」</a:t>
            </a:r>
            <a:endParaRPr lang="en-US" altLang="zh-TW" dirty="0"/>
          </a:p>
          <a:p>
            <a:r>
              <a:rPr lang="zh-TW" altLang="en-US" dirty="0"/>
              <a:t>身體的接觸可以建立或破壞一種關係，它可以傳達恨或愛。對主要愛的語言是身體接觸的人，那信息遠勝於「我恨你」或「我愛你」的字句。巴掌打在臉上，對任何孩子都是有害的，可是對一個愛的語言是撫觸的孩子，那甚至是具毀滅性的。一個溫柔的擁抱，對任何孩子都傳達了愛，可是對主要愛之語是身體接觸的孩子，則表達了強烈的愛；對成年入而言也是如此。 這麼做他會覺得很有愛 擁抱，牽牽手、摸摸頭、拍拍肩，尤其是他哭哭的時後，沒有任何事比摟著他更重要了。</a:t>
            </a:r>
          </a:p>
        </p:txBody>
      </p:sp>
      <p:sp>
        <p:nvSpPr>
          <p:cNvPr id="4" name="矩形 3"/>
          <p:cNvSpPr/>
          <p:nvPr/>
        </p:nvSpPr>
        <p:spPr>
          <a:xfrm>
            <a:off x="6145437" y="5986512"/>
            <a:ext cx="5360763" cy="646331"/>
          </a:xfrm>
          <a:prstGeom prst="rect">
            <a:avLst/>
          </a:prstGeom>
        </p:spPr>
        <p:txBody>
          <a:bodyPr wrap="none">
            <a:spAutoFit/>
          </a:bodyPr>
          <a:lstStyle/>
          <a:p>
            <a:r>
              <a:rPr lang="zh-TW" altLang="en-US" b="1" dirty="0"/>
              <a:t>讀懂另一半的「愛之語」．增進夫妻關係</a:t>
            </a:r>
          </a:p>
          <a:p>
            <a:r>
              <a:rPr lang="en-US" altLang="zh-TW" dirty="0"/>
              <a:t>https://www.mombaby.com.tw/articles/15262</a:t>
            </a:r>
            <a:endParaRPr lang="zh-TW" altLang="en-US" dirty="0"/>
          </a:p>
        </p:txBody>
      </p:sp>
    </p:spTree>
    <p:extLst>
      <p:ext uri="{BB962C8B-B14F-4D97-AF65-F5344CB8AC3E}">
        <p14:creationId xmlns:p14="http://schemas.microsoft.com/office/powerpoint/2010/main" val="2562099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a:t>愛之語線上測驗</a:t>
            </a:r>
          </a:p>
          <a:p>
            <a:r>
              <a:rPr lang="zh-TW" altLang="en-US" dirty="0"/>
              <a:t>出處</a:t>
            </a:r>
            <a:r>
              <a:rPr lang="en-US" altLang="zh-TW" dirty="0"/>
              <a:t>: </a:t>
            </a:r>
            <a:r>
              <a:rPr lang="zh-TW" altLang="en-US" dirty="0"/>
              <a:t>發現你的愛之語</a:t>
            </a:r>
            <a:r>
              <a:rPr lang="en-US" altLang="zh-TW" dirty="0"/>
              <a:t>—</a:t>
            </a:r>
            <a:r>
              <a:rPr lang="zh-TW" altLang="en-US" dirty="0"/>
              <a:t>愛的語言評量檢測</a:t>
            </a:r>
          </a:p>
          <a:p>
            <a:r>
              <a:rPr lang="en-US" altLang="zh-TW" dirty="0">
                <a:hlinkClick r:id="rId2"/>
              </a:rPr>
              <a:t>http://love-lang.cakedriver.com/</a:t>
            </a:r>
            <a:endParaRPr lang="en-US" altLang="zh-TW" dirty="0"/>
          </a:p>
          <a:p>
            <a:endParaRPr lang="en-US" altLang="zh-TW" dirty="0"/>
          </a:p>
          <a:p>
            <a:endParaRPr lang="en-US" altLang="zh-TW" dirty="0"/>
          </a:p>
          <a:p>
            <a:r>
              <a:rPr lang="zh-TW" altLang="en-US" dirty="0"/>
              <a:t>線上測驗</a:t>
            </a:r>
            <a:endParaRPr lang="en-US" altLang="zh-TW" dirty="0"/>
          </a:p>
          <a:p>
            <a:r>
              <a:rPr lang="en-US" altLang="zh-TW" dirty="0">
                <a:hlinkClick r:id="rId3"/>
              </a:rPr>
              <a:t>https://www.5lovelanguages.com/quizzes/</a:t>
            </a:r>
            <a:endParaRPr lang="en-US" altLang="zh-TW" dirty="0"/>
          </a:p>
          <a:p>
            <a:endParaRPr lang="en-US" altLang="zh-TW" dirty="0"/>
          </a:p>
          <a:p>
            <a:endParaRPr lang="zh-TW" altLang="en-US" dirty="0"/>
          </a:p>
        </p:txBody>
      </p:sp>
      <p:sp>
        <p:nvSpPr>
          <p:cNvPr id="4" name="矩形 3"/>
          <p:cNvSpPr/>
          <p:nvPr/>
        </p:nvSpPr>
        <p:spPr>
          <a:xfrm>
            <a:off x="685800" y="3560291"/>
            <a:ext cx="6771405" cy="646331"/>
          </a:xfrm>
          <a:prstGeom prst="rect">
            <a:avLst/>
          </a:prstGeom>
        </p:spPr>
        <p:txBody>
          <a:bodyPr wrap="none">
            <a:spAutoFit/>
          </a:bodyPr>
          <a:lstStyle/>
          <a:p>
            <a:r>
              <a:rPr lang="zh-TW" altLang="en-US" b="1" dirty="0"/>
              <a:t>你的「愛之語」是什麼？</a:t>
            </a:r>
            <a:r>
              <a:rPr lang="en-US" altLang="zh-TW" b="1" dirty="0"/>
              <a:t>5</a:t>
            </a:r>
            <a:r>
              <a:rPr lang="zh-TW" altLang="en-US" b="1" dirty="0"/>
              <a:t>種愛的語言．找出最喜歡被愛的方式！</a:t>
            </a:r>
          </a:p>
          <a:p>
            <a:r>
              <a:rPr lang="en-US" altLang="zh-TW" dirty="0"/>
              <a:t>https://www.mombaby.com.tw/articles/15261</a:t>
            </a:r>
            <a:endParaRPr lang="zh-TW" altLang="en-US" dirty="0"/>
          </a:p>
        </p:txBody>
      </p:sp>
    </p:spTree>
    <p:extLst>
      <p:ext uri="{BB962C8B-B14F-4D97-AF65-F5344CB8AC3E}">
        <p14:creationId xmlns:p14="http://schemas.microsoft.com/office/powerpoint/2010/main" val="1344325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9629B28-EB09-4C5A-B317-5D85C448F670}"/>
              </a:ext>
            </a:extLst>
          </p:cNvPr>
          <p:cNvSpPr>
            <a:spLocks noGrp="1"/>
          </p:cNvSpPr>
          <p:nvPr>
            <p:ph type="title"/>
          </p:nvPr>
        </p:nvSpPr>
        <p:spPr/>
        <p:txBody>
          <a:bodyPr/>
          <a:lstStyle/>
          <a:p>
            <a:r>
              <a:rPr lang="zh-TW" altLang="en-US" dirty="0"/>
              <a:t>愛的存款簿</a:t>
            </a:r>
          </a:p>
        </p:txBody>
      </p:sp>
      <p:sp>
        <p:nvSpPr>
          <p:cNvPr id="3" name="內容版面配置區 2">
            <a:extLst>
              <a:ext uri="{FF2B5EF4-FFF2-40B4-BE49-F238E27FC236}">
                <a16:creationId xmlns:a16="http://schemas.microsoft.com/office/drawing/2014/main" id="{7966EF17-8101-4B47-B619-5D4145DBB1D4}"/>
              </a:ext>
            </a:extLst>
          </p:cNvPr>
          <p:cNvSpPr>
            <a:spLocks noGrp="1"/>
          </p:cNvSpPr>
          <p:nvPr>
            <p:ph idx="1"/>
          </p:nvPr>
        </p:nvSpPr>
        <p:spPr/>
        <p:txBody>
          <a:bodyPr/>
          <a:lstStyle/>
          <a:p>
            <a:r>
              <a:rPr lang="en-US" altLang="zh-TW" dirty="0">
                <a:hlinkClick r:id="rId2"/>
              </a:rPr>
              <a:t>https://youtu.be/qhpjHHpD0E0</a:t>
            </a:r>
            <a:endParaRPr lang="en-US" altLang="zh-TW" dirty="0"/>
          </a:p>
          <a:p>
            <a:endParaRPr lang="zh-TW" altLang="en-US" dirty="0"/>
          </a:p>
        </p:txBody>
      </p:sp>
    </p:spTree>
    <p:extLst>
      <p:ext uri="{BB962C8B-B14F-4D97-AF65-F5344CB8AC3E}">
        <p14:creationId xmlns:p14="http://schemas.microsoft.com/office/powerpoint/2010/main" val="2621807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子職教育</a:t>
            </a:r>
          </a:p>
        </p:txBody>
      </p:sp>
      <p:sp>
        <p:nvSpPr>
          <p:cNvPr id="3" name="內容版面配置區 2"/>
          <p:cNvSpPr>
            <a:spLocks noGrp="1"/>
          </p:cNvSpPr>
          <p:nvPr>
            <p:ph idx="1"/>
          </p:nvPr>
        </p:nvSpPr>
        <p:spPr/>
        <p:txBody>
          <a:bodyPr/>
          <a:lstStyle/>
          <a:p>
            <a:r>
              <a:rPr lang="zh-TW" altLang="zh-TW" sz="2800" dirty="0">
                <a:solidFill>
                  <a:srgbClr val="1155CC"/>
                </a:solidFill>
                <a:latin typeface="Arial" panose="020B0604020202020204" pitchFamily="34" charset="0"/>
                <a:ea typeface="Google Sans"/>
                <a:cs typeface="Arial" panose="020B0604020202020204" pitchFamily="34" charset="0"/>
                <a:hlinkClick r:id="rId2"/>
              </a:rPr>
              <a:t>h</a:t>
            </a:r>
            <a:r>
              <a:rPr lang="zh-TW" altLang="zh-TW" dirty="0">
                <a:solidFill>
                  <a:srgbClr val="1155CC"/>
                </a:solidFill>
                <a:latin typeface="Arial" panose="020B0604020202020204" pitchFamily="34" charset="0"/>
                <a:ea typeface="Google Sans"/>
                <a:cs typeface="Arial" panose="020B0604020202020204" pitchFamily="34" charset="0"/>
                <a:hlinkClick r:id="rId2"/>
              </a:rPr>
              <a:t>ttps://helpasperger.blogspot.com/2020/11/blog-post_22.html</a:t>
            </a:r>
            <a:endParaRPr lang="zh-TW" altLang="zh-TW" dirty="0">
              <a:solidFill>
                <a:srgbClr val="222222"/>
              </a:solidFill>
              <a:latin typeface="Arial" panose="020B0604020202020204" pitchFamily="34" charset="0"/>
              <a:ea typeface="Google Sans"/>
              <a:cs typeface="Arial" panose="020B0604020202020204" pitchFamily="34" charset="0"/>
            </a:endParaRPr>
          </a:p>
          <a:p>
            <a:endParaRPr lang="en-US" altLang="zh-TW" dirty="0"/>
          </a:p>
          <a:p>
            <a:r>
              <a:rPr lang="zh-TW" altLang="en-US" dirty="0"/>
              <a:t>生活自理的培養</a:t>
            </a:r>
            <a:endParaRPr lang="en-US" altLang="zh-TW" dirty="0"/>
          </a:p>
          <a:p>
            <a:r>
              <a:rPr lang="zh-TW" altLang="en-US" dirty="0"/>
              <a:t>在家裡幫忙做家事，越獨立、越有機會。</a:t>
            </a:r>
            <a:endParaRPr lang="en-US" altLang="zh-TW" dirty="0"/>
          </a:p>
          <a:p>
            <a:endParaRPr lang="en-US" altLang="zh-TW" dirty="0"/>
          </a:p>
          <a:p>
            <a:r>
              <a:rPr lang="en-US" altLang="zh-TW" dirty="0">
                <a:hlinkClick r:id="rId3"/>
              </a:rPr>
              <a:t>https://youtu.be/B7wpqaWwVuY</a:t>
            </a:r>
            <a:endParaRPr lang="en-US" altLang="zh-TW" dirty="0"/>
          </a:p>
          <a:p>
            <a:r>
              <a:rPr lang="en-US" altLang="zh-TW" dirty="0"/>
              <a:t>	</a:t>
            </a:r>
            <a:endParaRPr lang="zh-TW" altLang="en-US" dirty="0"/>
          </a:p>
        </p:txBody>
      </p:sp>
      <p:pic>
        <p:nvPicPr>
          <p:cNvPr id="1026" name="Picture 2" descr="https://mail.google.com/mail/u/0/images/cleardo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238" y="30099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ttps://mail.google.com/mail/u/0/images/cleardo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1738" y="30099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mail.google.com/mail/u/0/images/cleardo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5238" y="300990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5" descr="chrome-extension://ohhcpmplhhiiaoiddkfboafbhiknefdf/images/tooltip/webicon_green.png"/>
          <p:cNvSpPr>
            <a:spLocks noChangeAspect="1" noChangeArrowheads="1"/>
          </p:cNvSpPr>
          <p:nvPr/>
        </p:nvSpPr>
        <p:spPr bwMode="auto">
          <a:xfrm>
            <a:off x="2408238" y="32845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Tree>
    <p:extLst>
      <p:ext uri="{BB962C8B-B14F-4D97-AF65-F5344CB8AC3E}">
        <p14:creationId xmlns:p14="http://schemas.microsoft.com/office/powerpoint/2010/main" val="1105276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問題與討論</a:t>
            </a:r>
            <a:endParaRPr lang="zh-TW" altLang="en-US" dirty="0"/>
          </a:p>
        </p:txBody>
      </p:sp>
      <p:sp>
        <p:nvSpPr>
          <p:cNvPr id="3" name="內容版面配置區 2"/>
          <p:cNvSpPr>
            <a:spLocks noGrp="1"/>
          </p:cNvSpPr>
          <p:nvPr>
            <p:ph idx="1"/>
          </p:nvPr>
        </p:nvSpPr>
        <p:spPr/>
        <p:txBody>
          <a:bodyPr/>
          <a:lstStyle/>
          <a:p>
            <a:endParaRPr lang="zh-TW" altLang="en-US" dirty="0"/>
          </a:p>
        </p:txBody>
      </p:sp>
    </p:spTree>
    <p:extLst>
      <p:ext uri="{BB962C8B-B14F-4D97-AF65-F5344CB8AC3E}">
        <p14:creationId xmlns:p14="http://schemas.microsoft.com/office/powerpoint/2010/main" val="2784705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家庭教育好影音資源</a:t>
            </a:r>
          </a:p>
        </p:txBody>
      </p:sp>
      <p:sp>
        <p:nvSpPr>
          <p:cNvPr id="3" name="內容版面配置區 2"/>
          <p:cNvSpPr>
            <a:spLocks noGrp="1"/>
          </p:cNvSpPr>
          <p:nvPr>
            <p:ph idx="1"/>
          </p:nvPr>
        </p:nvSpPr>
        <p:spPr/>
        <p:txBody>
          <a:bodyPr/>
          <a:lstStyle/>
          <a:p>
            <a:endParaRPr lang="en-US" altLang="zh-TW" dirty="0">
              <a:hlinkClick r:id="rId2"/>
            </a:endParaRPr>
          </a:p>
          <a:p>
            <a:r>
              <a:rPr lang="en-US" altLang="zh-TW" dirty="0">
                <a:hlinkClick r:id="rId2"/>
              </a:rPr>
              <a:t>https://sites.google.com/a/tykes.tn.edu.tw/fu-dao-shi/fu-dao-zu-2/sheng-ming-jiao-yu-1/jia-ting-jiao-yu-duo-mei-ti-jiao-xue-mei-cai</a:t>
            </a:r>
            <a:endParaRPr lang="en-US" altLang="zh-TW" dirty="0"/>
          </a:p>
          <a:p>
            <a:r>
              <a:rPr lang="zh-TW" altLang="en-US" dirty="0"/>
              <a:t>蘆洲國小</a:t>
            </a:r>
            <a:endParaRPr lang="en-US" altLang="zh-TW" dirty="0"/>
          </a:p>
          <a:p>
            <a:r>
              <a:rPr lang="en-US" altLang="zh-TW" dirty="0">
                <a:hlinkClick r:id="rId3"/>
              </a:rPr>
              <a:t>https://www.lces.ntpc.edu.tw/p/406-1000-4830,r55.php</a:t>
            </a:r>
            <a:endParaRPr lang="en-US" altLang="zh-TW" dirty="0"/>
          </a:p>
          <a:p>
            <a:endParaRPr lang="zh-TW" altLang="en-US" dirty="0"/>
          </a:p>
        </p:txBody>
      </p:sp>
    </p:spTree>
    <p:extLst>
      <p:ext uri="{BB962C8B-B14F-4D97-AF65-F5344CB8AC3E}">
        <p14:creationId xmlns:p14="http://schemas.microsoft.com/office/powerpoint/2010/main" val="151732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D588CA-BF54-4D0C-A4E5-23AEB51FC0DB}"/>
              </a:ext>
            </a:extLst>
          </p:cNvPr>
          <p:cNvSpPr>
            <a:spLocks noGrp="1"/>
          </p:cNvSpPr>
          <p:nvPr>
            <p:ph type="title"/>
          </p:nvPr>
        </p:nvSpPr>
        <p:spPr/>
        <p:txBody>
          <a:bodyPr/>
          <a:lstStyle/>
          <a:p>
            <a:r>
              <a:rPr lang="zh-TW" altLang="en-US" dirty="0"/>
              <a:t>家暴宣導</a:t>
            </a:r>
          </a:p>
        </p:txBody>
      </p:sp>
      <p:sp>
        <p:nvSpPr>
          <p:cNvPr id="3" name="內容版面配置區 2">
            <a:extLst>
              <a:ext uri="{FF2B5EF4-FFF2-40B4-BE49-F238E27FC236}">
                <a16:creationId xmlns:a16="http://schemas.microsoft.com/office/drawing/2014/main" id="{DA12D434-83B9-4980-88A9-DAB428F75DD2}"/>
              </a:ext>
            </a:extLst>
          </p:cNvPr>
          <p:cNvSpPr>
            <a:spLocks noGrp="1"/>
          </p:cNvSpPr>
          <p:nvPr>
            <p:ph idx="1"/>
          </p:nvPr>
        </p:nvSpPr>
        <p:spPr/>
        <p:txBody>
          <a:bodyPr>
            <a:normAutofit fontScale="85000" lnSpcReduction="20000"/>
          </a:bodyPr>
          <a:lstStyle/>
          <a:p>
            <a:r>
              <a:rPr lang="zh-TW" altLang="en-US" dirty="0"/>
              <a:t>家庭暴力及性侵害防治委員會 宣導動畫：我是正義小衛兵 </a:t>
            </a:r>
            <a:r>
              <a:rPr lang="en-US" altLang="zh-TW" dirty="0"/>
              <a:t>1</a:t>
            </a:r>
          </a:p>
          <a:p>
            <a:r>
              <a:rPr lang="en-US" altLang="zh-TW" dirty="0">
                <a:hlinkClick r:id="rId2"/>
              </a:rPr>
              <a:t>https://youtu.be/nCHNjreCooQ</a:t>
            </a:r>
            <a:endParaRPr lang="en-US" altLang="zh-TW" dirty="0"/>
          </a:p>
          <a:p>
            <a:r>
              <a:rPr lang="zh-TW" altLang="en-US" dirty="0"/>
              <a:t>家庭暴力防治宣傳影片集錦</a:t>
            </a:r>
            <a:endParaRPr lang="en-US" altLang="zh-TW" dirty="0"/>
          </a:p>
          <a:p>
            <a:r>
              <a:rPr lang="en-US" altLang="zh-TW" dirty="0">
                <a:hlinkClick r:id="rId3"/>
              </a:rPr>
              <a:t>https://www.youtube.com/playlist?list=PLobat1WiK3r9jpeGNweHQ5t6iD4uPIWGf</a:t>
            </a:r>
            <a:endParaRPr lang="en-US" altLang="zh-TW" dirty="0"/>
          </a:p>
          <a:p>
            <a:r>
              <a:rPr lang="en-US" altLang="zh-TW" dirty="0"/>
              <a:t>【</a:t>
            </a:r>
            <a:r>
              <a:rPr lang="zh-TW" altLang="en-US" dirty="0"/>
              <a:t>停止暴力看見愛，目睹兒少共關懷</a:t>
            </a:r>
            <a:r>
              <a:rPr lang="en-US" altLang="zh-TW" dirty="0"/>
              <a:t>】</a:t>
            </a:r>
            <a:r>
              <a:rPr lang="zh-TW" altLang="en-US" dirty="0"/>
              <a:t>達達的超能力－動畫</a:t>
            </a:r>
          </a:p>
          <a:p>
            <a:r>
              <a:rPr lang="en-US" altLang="zh-TW" dirty="0">
                <a:hlinkClick r:id="rId4"/>
              </a:rPr>
              <a:t>https://youtu.be/NwLofAiSwDU</a:t>
            </a:r>
            <a:endParaRPr lang="en-US" altLang="zh-TW" dirty="0"/>
          </a:p>
          <a:p>
            <a:r>
              <a:rPr lang="zh-TW" altLang="en-US" dirty="0"/>
              <a:t>暴龍爸爸變身記（高市家防中心宣導短片）</a:t>
            </a:r>
            <a:endParaRPr lang="en-US" altLang="zh-TW" dirty="0"/>
          </a:p>
          <a:p>
            <a:r>
              <a:rPr lang="en-US" altLang="zh-TW" dirty="0">
                <a:hlinkClick r:id="rId5"/>
              </a:rPr>
              <a:t>https://youtu.be/ECzPzZ_Lxpo</a:t>
            </a:r>
            <a:endParaRPr lang="en-US" altLang="zh-TW" dirty="0"/>
          </a:p>
          <a:p>
            <a:r>
              <a:rPr lang="zh-TW" altLang="en-US" dirty="0"/>
              <a:t>「遠離暴力　讓愛自在」宣導短片</a:t>
            </a:r>
          </a:p>
          <a:p>
            <a:r>
              <a:rPr lang="en-US" altLang="zh-TW" dirty="0">
                <a:hlinkClick r:id="rId6"/>
              </a:rPr>
              <a:t>https://youtu.be/m8gxQewhXVw</a:t>
            </a:r>
            <a:endParaRPr lang="en-US" altLang="zh-TW" dirty="0"/>
          </a:p>
          <a:p>
            <a:r>
              <a:rPr lang="zh-TW" altLang="en-US" dirty="0"/>
              <a:t>防止家庭暴力</a:t>
            </a:r>
            <a:r>
              <a:rPr lang="en-US" altLang="zh-TW" dirty="0"/>
              <a:t>(</a:t>
            </a:r>
            <a:r>
              <a:rPr lang="zh-TW" altLang="en-US" dirty="0"/>
              <a:t>卡通</a:t>
            </a:r>
            <a:r>
              <a:rPr lang="en-US" altLang="zh-TW" dirty="0"/>
              <a:t>)</a:t>
            </a:r>
            <a:endParaRPr lang="zh-TW" altLang="en-US" dirty="0"/>
          </a:p>
          <a:p>
            <a:r>
              <a:rPr lang="en-US" altLang="zh-TW" dirty="0">
                <a:hlinkClick r:id="rId7"/>
              </a:rPr>
              <a:t>https://youtu.be/C_6cz85aHEY</a:t>
            </a:r>
            <a:endParaRPr lang="en-US" altLang="zh-TW" dirty="0"/>
          </a:p>
        </p:txBody>
      </p:sp>
    </p:spTree>
    <p:extLst>
      <p:ext uri="{BB962C8B-B14F-4D97-AF65-F5344CB8AC3E}">
        <p14:creationId xmlns:p14="http://schemas.microsoft.com/office/powerpoint/2010/main" val="259200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D588CA-BF54-4D0C-A4E5-23AEB51FC0DB}"/>
              </a:ext>
            </a:extLst>
          </p:cNvPr>
          <p:cNvSpPr>
            <a:spLocks noGrp="1"/>
          </p:cNvSpPr>
          <p:nvPr>
            <p:ph type="title"/>
          </p:nvPr>
        </p:nvSpPr>
        <p:spPr/>
        <p:txBody>
          <a:bodyPr/>
          <a:lstStyle/>
          <a:p>
            <a:r>
              <a:rPr lang="zh-TW" altLang="en-US" dirty="0"/>
              <a:t>家暴宣導</a:t>
            </a:r>
          </a:p>
        </p:txBody>
      </p:sp>
      <p:sp>
        <p:nvSpPr>
          <p:cNvPr id="3" name="內容版面配置區 2">
            <a:extLst>
              <a:ext uri="{FF2B5EF4-FFF2-40B4-BE49-F238E27FC236}">
                <a16:creationId xmlns:a16="http://schemas.microsoft.com/office/drawing/2014/main" id="{DA12D434-83B9-4980-88A9-DAB428F75DD2}"/>
              </a:ext>
            </a:extLst>
          </p:cNvPr>
          <p:cNvSpPr>
            <a:spLocks noGrp="1"/>
          </p:cNvSpPr>
          <p:nvPr>
            <p:ph idx="1"/>
          </p:nvPr>
        </p:nvSpPr>
        <p:spPr/>
        <p:txBody>
          <a:bodyPr>
            <a:normAutofit lnSpcReduction="10000"/>
          </a:bodyPr>
          <a:lstStyle/>
          <a:p>
            <a:r>
              <a:rPr lang="en-US" altLang="zh-TW" dirty="0"/>
              <a:t>【</a:t>
            </a:r>
            <a:r>
              <a:rPr lang="zh-TW" altLang="en-US" dirty="0"/>
              <a:t>家庭暴力防治</a:t>
            </a:r>
            <a:r>
              <a:rPr lang="en-US" altLang="zh-TW" dirty="0"/>
              <a:t>】</a:t>
            </a:r>
            <a:r>
              <a:rPr lang="zh-TW" altLang="en-US" dirty="0"/>
              <a:t>我的家</a:t>
            </a:r>
          </a:p>
          <a:p>
            <a:r>
              <a:rPr lang="en-US" altLang="zh-TW" dirty="0">
                <a:hlinkClick r:id="rId2"/>
              </a:rPr>
              <a:t>https://youtu.be/kncc3jNKDz0</a:t>
            </a:r>
            <a:endParaRPr lang="en-US" altLang="zh-TW" dirty="0"/>
          </a:p>
          <a:p>
            <a:r>
              <a:rPr lang="zh-TW" altLang="en-US" dirty="0"/>
              <a:t>「反家暴」創意影片優選</a:t>
            </a:r>
            <a:r>
              <a:rPr lang="en-US" altLang="zh-TW" dirty="0"/>
              <a:t>-</a:t>
            </a:r>
            <a:r>
              <a:rPr lang="zh-TW" altLang="en-US" dirty="0"/>
              <a:t>您很重要</a:t>
            </a:r>
          </a:p>
          <a:p>
            <a:r>
              <a:rPr lang="en-US" altLang="zh-TW" dirty="0">
                <a:hlinkClick r:id="rId3"/>
              </a:rPr>
              <a:t>https://youtu.be/a58UcWhcxCU</a:t>
            </a:r>
            <a:endParaRPr lang="en-US" altLang="zh-TW" dirty="0"/>
          </a:p>
          <a:p>
            <a:r>
              <a:rPr lang="en-US" altLang="zh-TW" dirty="0"/>
              <a:t>《NPA</a:t>
            </a:r>
            <a:r>
              <a:rPr lang="zh-TW" altLang="en-US" dirty="0"/>
              <a:t>署長室</a:t>
            </a:r>
            <a:r>
              <a:rPr lang="en-US" altLang="zh-TW" dirty="0"/>
              <a:t>》</a:t>
            </a:r>
            <a:r>
              <a:rPr lang="zh-TW" altLang="en-US" dirty="0"/>
              <a:t>反家暴</a:t>
            </a:r>
            <a:r>
              <a:rPr lang="en-US" altLang="zh-TW" dirty="0"/>
              <a:t>20</a:t>
            </a:r>
            <a:r>
              <a:rPr lang="zh-TW" altLang="en-US" dirty="0"/>
              <a:t>年創意影片第一名</a:t>
            </a:r>
            <a:r>
              <a:rPr lang="en-US" altLang="zh-TW" dirty="0"/>
              <a:t>_</a:t>
            </a:r>
            <a:r>
              <a:rPr lang="zh-TW" altLang="en-US" dirty="0"/>
              <a:t>衊</a:t>
            </a:r>
          </a:p>
          <a:p>
            <a:r>
              <a:rPr lang="en-US" altLang="zh-TW" dirty="0">
                <a:hlinkClick r:id="rId4"/>
              </a:rPr>
              <a:t>https://youtu.be/x3jSB1NtIH8</a:t>
            </a:r>
            <a:endParaRPr lang="en-US" altLang="zh-TW" dirty="0"/>
          </a:p>
          <a:p>
            <a:r>
              <a:rPr lang="en-US" altLang="zh-TW" dirty="0"/>
              <a:t>《NPA</a:t>
            </a:r>
            <a:r>
              <a:rPr lang="zh-TW" altLang="en-US" dirty="0"/>
              <a:t>署長室</a:t>
            </a:r>
            <a:r>
              <a:rPr lang="en-US" altLang="zh-TW" dirty="0"/>
              <a:t>》</a:t>
            </a:r>
            <a:r>
              <a:rPr lang="zh-TW" altLang="en-US" dirty="0"/>
              <a:t>反家暴</a:t>
            </a:r>
            <a:r>
              <a:rPr lang="en-US" altLang="zh-TW" dirty="0"/>
              <a:t>20</a:t>
            </a:r>
            <a:r>
              <a:rPr lang="zh-TW" altLang="en-US" dirty="0"/>
              <a:t>年創意影片第二名</a:t>
            </a:r>
            <a:r>
              <a:rPr lang="en-US" altLang="zh-TW" dirty="0"/>
              <a:t>_</a:t>
            </a:r>
            <a:r>
              <a:rPr lang="zh-TW" altLang="en-US" dirty="0"/>
              <a:t>孽止</a:t>
            </a:r>
          </a:p>
          <a:p>
            <a:r>
              <a:rPr lang="en-US" altLang="zh-TW" dirty="0">
                <a:hlinkClick r:id="rId5"/>
              </a:rPr>
              <a:t>https://youtu.be/ZthmNEQfyLM</a:t>
            </a:r>
            <a:endParaRPr lang="en-US" altLang="zh-TW" dirty="0"/>
          </a:p>
          <a:p>
            <a:r>
              <a:rPr lang="en-US" altLang="zh-TW" dirty="0"/>
              <a:t>《NPA</a:t>
            </a:r>
            <a:r>
              <a:rPr lang="zh-TW" altLang="en-US" dirty="0"/>
              <a:t>署長室</a:t>
            </a:r>
            <a:r>
              <a:rPr lang="en-US" altLang="zh-TW" dirty="0"/>
              <a:t>》</a:t>
            </a:r>
            <a:r>
              <a:rPr lang="zh-TW" altLang="en-US" dirty="0"/>
              <a:t>反家暴</a:t>
            </a:r>
            <a:r>
              <a:rPr lang="en-US" altLang="zh-TW" dirty="0"/>
              <a:t>20</a:t>
            </a:r>
            <a:r>
              <a:rPr lang="zh-TW" altLang="en-US" dirty="0"/>
              <a:t>年創意影片第三名</a:t>
            </a:r>
            <a:r>
              <a:rPr lang="en-US" altLang="zh-TW" dirty="0"/>
              <a:t>_</a:t>
            </a:r>
            <a:r>
              <a:rPr lang="zh-TW" altLang="en-US" dirty="0"/>
              <a:t>睜扎</a:t>
            </a:r>
            <a:endParaRPr lang="en-US" altLang="zh-TW" dirty="0"/>
          </a:p>
          <a:p>
            <a:r>
              <a:rPr lang="en-US" altLang="zh-TW" dirty="0">
                <a:hlinkClick r:id="rId6"/>
              </a:rPr>
              <a:t>https://youtu.be/hA3VDcLZCxI</a:t>
            </a:r>
            <a:endParaRPr lang="en-US" altLang="zh-TW" dirty="0"/>
          </a:p>
        </p:txBody>
      </p:sp>
    </p:spTree>
    <p:extLst>
      <p:ext uri="{BB962C8B-B14F-4D97-AF65-F5344CB8AC3E}">
        <p14:creationId xmlns:p14="http://schemas.microsoft.com/office/powerpoint/2010/main" val="261596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D588CA-BF54-4D0C-A4E5-23AEB51FC0DB}"/>
              </a:ext>
            </a:extLst>
          </p:cNvPr>
          <p:cNvSpPr>
            <a:spLocks noGrp="1"/>
          </p:cNvSpPr>
          <p:nvPr>
            <p:ph type="title"/>
          </p:nvPr>
        </p:nvSpPr>
        <p:spPr/>
        <p:txBody>
          <a:bodyPr/>
          <a:lstStyle/>
          <a:p>
            <a:r>
              <a:rPr lang="zh-TW" altLang="en-US" dirty="0"/>
              <a:t>家暴宣導</a:t>
            </a:r>
          </a:p>
        </p:txBody>
      </p:sp>
      <p:sp>
        <p:nvSpPr>
          <p:cNvPr id="3" name="內容版面配置區 2">
            <a:extLst>
              <a:ext uri="{FF2B5EF4-FFF2-40B4-BE49-F238E27FC236}">
                <a16:creationId xmlns:a16="http://schemas.microsoft.com/office/drawing/2014/main" id="{DA12D434-83B9-4980-88A9-DAB428F75DD2}"/>
              </a:ext>
            </a:extLst>
          </p:cNvPr>
          <p:cNvSpPr>
            <a:spLocks noGrp="1"/>
          </p:cNvSpPr>
          <p:nvPr>
            <p:ph idx="1"/>
          </p:nvPr>
        </p:nvSpPr>
        <p:spPr/>
        <p:txBody>
          <a:bodyPr>
            <a:normAutofit lnSpcReduction="10000"/>
          </a:bodyPr>
          <a:lstStyle/>
          <a:p>
            <a:r>
              <a:rPr lang="en-US" altLang="zh-TW" dirty="0"/>
              <a:t>113</a:t>
            </a:r>
            <a:r>
              <a:rPr lang="zh-TW" altLang="en-US" dirty="0"/>
              <a:t>婦幼保護專線的功能</a:t>
            </a:r>
          </a:p>
          <a:p>
            <a:r>
              <a:rPr lang="en-US" altLang="zh-TW" dirty="0">
                <a:hlinkClick r:id="rId2"/>
              </a:rPr>
              <a:t>https://youtu.be/3lFvDz_Ss8Q</a:t>
            </a:r>
            <a:endParaRPr lang="en-US" altLang="zh-TW" dirty="0"/>
          </a:p>
          <a:p>
            <a:r>
              <a:rPr lang="en-US" altLang="zh-TW" dirty="0">
                <a:hlinkClick r:id="rId3"/>
              </a:rPr>
              <a:t>#</a:t>
            </a:r>
            <a:r>
              <a:rPr lang="zh-TW" altLang="en-US" dirty="0">
                <a:hlinkClick r:id="rId3"/>
              </a:rPr>
              <a:t>社會安全網</a:t>
            </a:r>
            <a:r>
              <a:rPr lang="zh-TW" altLang="en-US" dirty="0"/>
              <a:t> </a:t>
            </a:r>
            <a:r>
              <a:rPr lang="en-US" altLang="zh-TW" dirty="0">
                <a:hlinkClick r:id="rId4"/>
              </a:rPr>
              <a:t>#</a:t>
            </a:r>
            <a:r>
              <a:rPr lang="zh-TW" altLang="en-US" dirty="0">
                <a:hlinkClick r:id="rId4"/>
              </a:rPr>
              <a:t>守護每一個家</a:t>
            </a:r>
            <a:r>
              <a:rPr lang="zh-TW" altLang="en-US" dirty="0"/>
              <a:t> </a:t>
            </a:r>
            <a:r>
              <a:rPr lang="en-US" altLang="zh-TW" dirty="0">
                <a:hlinkClick r:id="rId5"/>
              </a:rPr>
              <a:t>#</a:t>
            </a:r>
            <a:r>
              <a:rPr lang="zh-TW" altLang="en-US" dirty="0">
                <a:hlinkClick r:id="rId5"/>
              </a:rPr>
              <a:t>家庭暴力防治</a:t>
            </a:r>
            <a:endParaRPr lang="zh-TW" altLang="en-US" dirty="0"/>
          </a:p>
          <a:p>
            <a:r>
              <a:rPr lang="en-US" altLang="zh-TW" dirty="0">
                <a:hlinkClick r:id="rId6"/>
              </a:rPr>
              <a:t>https://youtu.be/H5HZkLMurw8</a:t>
            </a:r>
            <a:endParaRPr lang="en-US" altLang="zh-TW" dirty="0"/>
          </a:p>
          <a:p>
            <a:r>
              <a:rPr lang="zh-TW" altLang="en-US" dirty="0"/>
              <a:t>家暴防治宣導微電影</a:t>
            </a:r>
            <a:r>
              <a:rPr lang="en-US" altLang="zh-TW" dirty="0"/>
              <a:t>-</a:t>
            </a:r>
            <a:r>
              <a:rPr lang="zh-TW" altLang="en-US" dirty="0"/>
              <a:t>門</a:t>
            </a:r>
            <a:r>
              <a:rPr lang="en-US" altLang="zh-TW" dirty="0"/>
              <a:t>-5</a:t>
            </a:r>
            <a:r>
              <a:rPr lang="zh-TW" altLang="en-US" dirty="0"/>
              <a:t>分鐘版</a:t>
            </a:r>
          </a:p>
          <a:p>
            <a:r>
              <a:rPr lang="en-US" altLang="zh-TW" dirty="0">
                <a:hlinkClick r:id="rId7"/>
              </a:rPr>
              <a:t>https://youtu.be/5On2y1iLgyY</a:t>
            </a:r>
            <a:endParaRPr lang="en-US" altLang="zh-TW" dirty="0"/>
          </a:p>
          <a:p>
            <a:r>
              <a:rPr lang="en-US" altLang="zh-TW" dirty="0"/>
              <a:t>【</a:t>
            </a:r>
            <a:r>
              <a:rPr lang="zh-TW" altLang="en-US" dirty="0"/>
              <a:t>家庭暴力防治法</a:t>
            </a:r>
            <a:r>
              <a:rPr lang="en-US" altLang="zh-TW" dirty="0"/>
              <a:t>20</a:t>
            </a:r>
            <a:r>
              <a:rPr lang="zh-TW" altLang="en-US" dirty="0"/>
              <a:t>年</a:t>
            </a:r>
            <a:r>
              <a:rPr lang="en-US" altLang="zh-TW" dirty="0"/>
              <a:t>】</a:t>
            </a:r>
            <a:r>
              <a:rPr lang="zh-TW" altLang="en-US" dirty="0"/>
              <a:t>宣傳片</a:t>
            </a:r>
          </a:p>
          <a:p>
            <a:r>
              <a:rPr lang="en-US" altLang="zh-TW" dirty="0">
                <a:hlinkClick r:id="rId8"/>
              </a:rPr>
              <a:t>https://youtu.be/7fZpN5cUjoo</a:t>
            </a:r>
            <a:endParaRPr lang="en-US" altLang="zh-TW" dirty="0"/>
          </a:p>
          <a:p>
            <a:r>
              <a:rPr lang="zh-TW" altLang="en-US" dirty="0"/>
              <a:t>家暴防治資訊懶人包</a:t>
            </a:r>
          </a:p>
          <a:p>
            <a:r>
              <a:rPr lang="en-US" altLang="zh-TW" dirty="0">
                <a:hlinkClick r:id="rId9"/>
              </a:rPr>
              <a:t>https://youtu.be/bE2PzCtc-is</a:t>
            </a:r>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419959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家庭教育諮詢電話</a:t>
            </a:r>
          </a:p>
        </p:txBody>
      </p:sp>
      <p:sp>
        <p:nvSpPr>
          <p:cNvPr id="3" name="內容版面配置區 2"/>
          <p:cNvSpPr>
            <a:spLocks noGrp="1"/>
          </p:cNvSpPr>
          <p:nvPr>
            <p:ph idx="1"/>
          </p:nvPr>
        </p:nvSpPr>
        <p:spPr/>
        <p:txBody>
          <a:bodyPr>
            <a:normAutofit lnSpcReduction="10000"/>
          </a:bodyPr>
          <a:lstStyle/>
          <a:p>
            <a:r>
              <a:rPr lang="zh-TW" altLang="en-US" sz="8000" dirty="0">
                <a:solidFill>
                  <a:srgbClr val="FF0000"/>
                </a:solidFill>
              </a:rPr>
              <a:t>４１２－８１８５</a:t>
            </a:r>
            <a:endParaRPr lang="en-US" altLang="zh-TW" sz="8000" dirty="0">
              <a:solidFill>
                <a:srgbClr val="FF0000"/>
              </a:solidFill>
            </a:endParaRPr>
          </a:p>
          <a:p>
            <a:pPr marL="0" indent="0">
              <a:buNone/>
            </a:pPr>
            <a:r>
              <a:rPr lang="zh-TW" altLang="en-US" sz="8000" dirty="0">
                <a:solidFill>
                  <a:srgbClr val="FF0000"/>
                </a:solidFill>
              </a:rPr>
              <a:t>（幫一幫我）</a:t>
            </a:r>
            <a:endParaRPr lang="en-US" altLang="zh-TW" sz="8000" dirty="0">
              <a:solidFill>
                <a:srgbClr val="FF0000"/>
              </a:solidFill>
            </a:endParaRPr>
          </a:p>
          <a:p>
            <a:r>
              <a:rPr lang="zh-TW" altLang="en-US" sz="8000" dirty="0">
                <a:solidFill>
                  <a:srgbClr val="FF0000"/>
                </a:solidFill>
              </a:rPr>
              <a:t>手機撥打　加０２</a:t>
            </a:r>
            <a:endParaRPr lang="en-US" altLang="zh-TW" sz="8000" dirty="0">
              <a:solidFill>
                <a:srgbClr val="FF0000"/>
              </a:solidFill>
            </a:endParaRPr>
          </a:p>
          <a:p>
            <a:r>
              <a:rPr lang="zh-TW" altLang="en-US" dirty="0"/>
              <a:t>服務內容： 夫妻相處、親子溝通、子女教養、婚前交往、家庭資源、生活適應、人際關係等相關問題，歡迎撥打諮詢</a:t>
            </a:r>
            <a:endParaRPr lang="zh-TW" altLang="en-US" sz="8000" dirty="0">
              <a:solidFill>
                <a:srgbClr val="FF0000"/>
              </a:solidFill>
            </a:endParaRPr>
          </a:p>
        </p:txBody>
      </p:sp>
    </p:spTree>
    <p:extLst>
      <p:ext uri="{BB962C8B-B14F-4D97-AF65-F5344CB8AC3E}">
        <p14:creationId xmlns:p14="http://schemas.microsoft.com/office/powerpoint/2010/main" val="2723664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65745" y="1263137"/>
            <a:ext cx="9215582" cy="1293028"/>
          </a:xfrm>
        </p:spPr>
        <p:txBody>
          <a:bodyPr>
            <a:normAutofit fontScale="90000"/>
          </a:bodyPr>
          <a:lstStyle/>
          <a:p>
            <a:r>
              <a:rPr lang="en-US" altLang="zh-TW" dirty="0"/>
              <a:t>109</a:t>
            </a:r>
            <a:r>
              <a:rPr lang="zh-TW" altLang="en-US" dirty="0"/>
              <a:t>年度核心主題</a:t>
            </a:r>
            <a:r>
              <a:rPr lang="en-US" altLang="zh-TW" dirty="0"/>
              <a:t>-</a:t>
            </a:r>
            <a:r>
              <a:rPr lang="zh-TW" altLang="en-US" dirty="0"/>
              <a:t>「實踐家庭核心價值</a:t>
            </a:r>
            <a:r>
              <a:rPr lang="en-US" altLang="zh-TW" dirty="0"/>
              <a:t>-</a:t>
            </a:r>
            <a:r>
              <a:rPr lang="zh-TW" altLang="en-US" dirty="0"/>
              <a:t>愛、承諾、責任與善的傳遞」</a:t>
            </a:r>
            <a:br>
              <a:rPr lang="en-US" altLang="zh-TW" dirty="0"/>
            </a:br>
            <a:endParaRPr lang="zh-TW" altLang="en-US" dirty="0"/>
          </a:p>
        </p:txBody>
      </p:sp>
      <p:sp>
        <p:nvSpPr>
          <p:cNvPr id="3" name="內容版面配置區 2"/>
          <p:cNvSpPr>
            <a:spLocks noGrp="1"/>
          </p:cNvSpPr>
          <p:nvPr>
            <p:ph idx="1"/>
          </p:nvPr>
        </p:nvSpPr>
        <p:spPr/>
        <p:txBody>
          <a:bodyPr>
            <a:normAutofit fontScale="70000" lnSpcReduction="20000"/>
          </a:bodyPr>
          <a:lstStyle/>
          <a:p>
            <a:r>
              <a:rPr lang="zh-TW" altLang="en-US" dirty="0"/>
              <a:t>「實踐家庭核心價值</a:t>
            </a:r>
            <a:r>
              <a:rPr lang="en-US" altLang="zh-TW" dirty="0"/>
              <a:t>-</a:t>
            </a:r>
          </a:p>
          <a:p>
            <a:r>
              <a:rPr lang="zh-TW" altLang="en-US" dirty="0"/>
              <a:t>愛、</a:t>
            </a:r>
            <a:endParaRPr lang="en-US" altLang="zh-TW" dirty="0"/>
          </a:p>
          <a:p>
            <a:r>
              <a:rPr lang="zh-TW" altLang="en-US" dirty="0"/>
              <a:t>承諾、</a:t>
            </a:r>
            <a:endParaRPr lang="en-US" altLang="zh-TW" dirty="0"/>
          </a:p>
          <a:p>
            <a:r>
              <a:rPr lang="zh-TW" altLang="en-US" dirty="0"/>
              <a:t>責任與</a:t>
            </a:r>
            <a:endParaRPr lang="en-US" altLang="zh-TW" dirty="0"/>
          </a:p>
          <a:p>
            <a:r>
              <a:rPr lang="zh-TW" altLang="en-US" dirty="0"/>
              <a:t>善的傳遞」</a:t>
            </a:r>
            <a:endParaRPr lang="en-US" altLang="zh-TW" dirty="0"/>
          </a:p>
          <a:p>
            <a:r>
              <a:rPr lang="zh-TW" altLang="en-US" dirty="0"/>
              <a:t>影片一：傳遞善的力量</a:t>
            </a:r>
            <a:r>
              <a:rPr lang="en-US" altLang="zh-TW" dirty="0"/>
              <a:t>: </a:t>
            </a:r>
            <a:r>
              <a:rPr lang="en-US" altLang="zh-TW" dirty="0">
                <a:hlinkClick r:id="rId2"/>
              </a:rPr>
              <a:t>https://youtu.be/_3-3PTsYZyc</a:t>
            </a:r>
            <a:endParaRPr lang="en-US" altLang="zh-TW" dirty="0"/>
          </a:p>
          <a:p>
            <a:r>
              <a:rPr lang="zh-TW" altLang="en-US" dirty="0"/>
              <a:t>影片二</a:t>
            </a:r>
            <a:r>
              <a:rPr lang="en-US" altLang="zh-TW" dirty="0"/>
              <a:t>:</a:t>
            </a:r>
            <a:r>
              <a:rPr lang="zh-TW" altLang="en-US" dirty="0"/>
              <a:t> </a:t>
            </a:r>
            <a:r>
              <a:rPr lang="en-US" altLang="zh-TW" dirty="0"/>
              <a:t>《 </a:t>
            </a:r>
            <a:r>
              <a:rPr lang="zh-TW" altLang="en-US" dirty="0"/>
              <a:t>善的力量，尋找另一種幸福 </a:t>
            </a:r>
            <a:r>
              <a:rPr lang="en-US" altLang="zh-TW" dirty="0"/>
              <a:t>》 </a:t>
            </a:r>
            <a:r>
              <a:rPr lang="zh-TW" altLang="en-US" dirty="0"/>
              <a:t>感人泰國廣告 </a:t>
            </a:r>
            <a:r>
              <a:rPr lang="en-US" altLang="zh-TW" dirty="0">
                <a:hlinkClick r:id="rId3"/>
              </a:rPr>
              <a:t>https://youtu.be/qzJ-zMHxrm8</a:t>
            </a:r>
            <a:endParaRPr lang="en-US" altLang="zh-TW" dirty="0"/>
          </a:p>
          <a:p>
            <a:r>
              <a:rPr lang="zh-TW" altLang="en-US" dirty="0"/>
              <a:t>影片三</a:t>
            </a:r>
            <a:r>
              <a:rPr lang="en-US" altLang="zh-TW" dirty="0"/>
              <a:t>:</a:t>
            </a:r>
            <a:r>
              <a:rPr lang="zh-TW" altLang="en-US" dirty="0"/>
              <a:t>幸福．勻勻仔行 </a:t>
            </a:r>
            <a:r>
              <a:rPr lang="en-US" altLang="zh-TW" dirty="0">
                <a:hlinkClick r:id="rId4"/>
              </a:rPr>
              <a:t>https://youtu.be/zf7SD17o8jI</a:t>
            </a:r>
            <a:endParaRPr lang="en-US" altLang="zh-TW" dirty="0"/>
          </a:p>
          <a:p>
            <a:r>
              <a:rPr lang="zh-TW" altLang="en-US" dirty="0"/>
              <a:t>影片四</a:t>
            </a:r>
            <a:r>
              <a:rPr lang="en-US" altLang="zh-TW" dirty="0"/>
              <a:t>:</a:t>
            </a:r>
            <a:r>
              <a:rPr lang="zh-TW" altLang="en-US" dirty="0"/>
              <a:t> </a:t>
            </a:r>
            <a:r>
              <a:rPr lang="en-US" altLang="zh-TW" dirty="0"/>
              <a:t>IKEA </a:t>
            </a:r>
            <a:r>
              <a:rPr lang="zh-TW" altLang="en-US" dirty="0"/>
              <a:t>「平淡是幸福」電視廣告完整版 </a:t>
            </a:r>
            <a:r>
              <a:rPr lang="en-US" altLang="zh-TW" dirty="0">
                <a:hlinkClick r:id="rId5"/>
              </a:rPr>
              <a:t>https://youtu.be/FBcjBgxBBYs</a:t>
            </a:r>
            <a:r>
              <a:rPr lang="zh-TW" altLang="en-US" dirty="0"/>
              <a:t> </a:t>
            </a:r>
            <a:r>
              <a:rPr lang="en-US" altLang="zh-TW" dirty="0"/>
              <a:t>(</a:t>
            </a:r>
            <a:r>
              <a:rPr lang="zh-TW" altLang="en-US" dirty="0"/>
              <a:t>婚姻教育</a:t>
            </a:r>
            <a:r>
              <a:rPr lang="en-US" altLang="zh-TW" dirty="0"/>
              <a:t>)</a:t>
            </a:r>
          </a:p>
          <a:p>
            <a:r>
              <a:rPr lang="zh-TW" altLang="en-US" dirty="0"/>
              <a:t>影片五</a:t>
            </a:r>
            <a:r>
              <a:rPr lang="en-US" altLang="zh-TW" dirty="0"/>
              <a:t>:</a:t>
            </a:r>
            <a:r>
              <a:rPr lang="zh-TW" altLang="en-US" dirty="0"/>
              <a:t> </a:t>
            </a:r>
            <a:r>
              <a:rPr lang="en-US" altLang="zh-TW" dirty="0"/>
              <a:t>IKEA </a:t>
            </a:r>
            <a:r>
              <a:rPr lang="zh-TW" altLang="en-US" dirty="0"/>
              <a:t>回家真好 電視廣告完整版 </a:t>
            </a:r>
            <a:r>
              <a:rPr lang="en-US" altLang="zh-TW" dirty="0">
                <a:hlinkClick r:id="rId6"/>
              </a:rPr>
              <a:t>https://youtu.be/eLevPF9LIyw</a:t>
            </a:r>
            <a:endParaRPr lang="en-US" altLang="zh-TW" dirty="0"/>
          </a:p>
          <a:p>
            <a:r>
              <a:rPr lang="zh-TW" altLang="en-US" dirty="0"/>
              <a:t>影片六</a:t>
            </a:r>
            <a:r>
              <a:rPr lang="en-US" altLang="zh-TW" dirty="0"/>
              <a:t>: Life Vest Inside -Kindness Boomerang ~“One Day” 【</a:t>
            </a:r>
            <a:r>
              <a:rPr lang="zh-TW" altLang="en-US" dirty="0"/>
              <a:t>善的迴旋</a:t>
            </a:r>
            <a:r>
              <a:rPr lang="en-US" altLang="zh-TW" dirty="0"/>
              <a:t>】</a:t>
            </a:r>
            <a:r>
              <a:rPr lang="zh-TW" altLang="en-US" dirty="0"/>
              <a:t>傳遞正能量 </a:t>
            </a:r>
            <a:r>
              <a:rPr lang="en-US" altLang="zh-TW" dirty="0"/>
              <a:t>- </a:t>
            </a:r>
            <a:r>
              <a:rPr lang="zh-TW" altLang="en-US" dirty="0"/>
              <a:t>中文字幕 </a:t>
            </a:r>
            <a:r>
              <a:rPr lang="en-US" altLang="zh-TW" dirty="0"/>
              <a:t>NMS</a:t>
            </a:r>
            <a:r>
              <a:rPr lang="zh-TW" altLang="en-US" dirty="0"/>
              <a:t> </a:t>
            </a:r>
            <a:r>
              <a:rPr lang="en-US" altLang="zh-TW" dirty="0">
                <a:hlinkClick r:id="rId7"/>
              </a:rPr>
              <a:t>https://youtu.be/2V9skutj_8U</a:t>
            </a:r>
            <a:r>
              <a:rPr lang="zh-TW" altLang="en-US" dirty="0"/>
              <a:t>   </a:t>
            </a:r>
            <a:r>
              <a:rPr lang="en-US" altLang="zh-TW" dirty="0">
                <a:hlinkClick r:id="rId8"/>
              </a:rPr>
              <a:t>https://youtu.be/EqJTaR15-tI</a:t>
            </a:r>
            <a:endParaRPr lang="en-US" altLang="zh-TW" dirty="0"/>
          </a:p>
          <a:p>
            <a:r>
              <a:rPr lang="en-US" altLang="zh-TW" dirty="0">
                <a:hlinkClick r:id="rId9"/>
              </a:rPr>
              <a:t>https://www.epochtimes.com.tw/n100407/%E5%BE%9E%E8%87%AA%E8%BA%AB%E5%81%9A%E8%B5%B7-%E6%84%9B%E7%9A%84%E5%8A%9B%E9%87%8F%E5%8F%AF%E4%BB%A5%E5%82%B3%E9%81%9E.html</a:t>
            </a:r>
            <a:endParaRPr lang="en-US" altLang="zh-TW" dirty="0"/>
          </a:p>
          <a:p>
            <a:endParaRPr lang="en-US" altLang="zh-TW" dirty="0"/>
          </a:p>
          <a:p>
            <a:endParaRPr lang="en-US" altLang="zh-TW" dirty="0"/>
          </a:p>
          <a:p>
            <a:endParaRPr lang="en-US" altLang="zh-TW" dirty="0"/>
          </a:p>
          <a:p>
            <a:endParaRPr lang="zh-TW" altLang="en-US" dirty="0"/>
          </a:p>
          <a:p>
            <a:endParaRPr lang="en-US" altLang="zh-TW" dirty="0"/>
          </a:p>
          <a:p>
            <a:endParaRPr lang="zh-TW" altLang="en-US" dirty="0"/>
          </a:p>
          <a:p>
            <a:endParaRPr lang="zh-TW" altLang="en-US" dirty="0"/>
          </a:p>
          <a:p>
            <a:endParaRPr lang="en-US" altLang="zh-TW" dirty="0"/>
          </a:p>
          <a:p>
            <a:endParaRPr lang="zh-TW" altLang="en-US" dirty="0"/>
          </a:p>
        </p:txBody>
      </p:sp>
    </p:spTree>
    <p:extLst>
      <p:ext uri="{BB962C8B-B14F-4D97-AF65-F5344CB8AC3E}">
        <p14:creationId xmlns:p14="http://schemas.microsoft.com/office/powerpoint/2010/main" val="175270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其他相關</a:t>
            </a:r>
          </a:p>
        </p:txBody>
      </p:sp>
      <p:sp>
        <p:nvSpPr>
          <p:cNvPr id="3" name="內容版面配置區 2"/>
          <p:cNvSpPr>
            <a:spLocks noGrp="1"/>
          </p:cNvSpPr>
          <p:nvPr>
            <p:ph idx="1"/>
          </p:nvPr>
        </p:nvSpPr>
        <p:spPr/>
        <p:txBody>
          <a:bodyPr>
            <a:normAutofit fontScale="92500"/>
          </a:bodyPr>
          <a:lstStyle/>
          <a:p>
            <a:r>
              <a:rPr lang="zh-TW" altLang="en-US" dirty="0"/>
              <a:t>父母的愛 </a:t>
            </a:r>
            <a:r>
              <a:rPr lang="en-US" altLang="zh-TW" dirty="0"/>
              <a:t>IKEA </a:t>
            </a:r>
            <a:r>
              <a:rPr lang="zh-TW" altLang="en-US" dirty="0"/>
              <a:t>陪孩子一起成長 影片 </a:t>
            </a:r>
            <a:r>
              <a:rPr lang="en-US" altLang="zh-TW" dirty="0">
                <a:hlinkClick r:id="rId2"/>
              </a:rPr>
              <a:t>https://youtu.be/KLOyIALvskQ</a:t>
            </a:r>
            <a:endParaRPr lang="en-US" altLang="zh-TW" dirty="0"/>
          </a:p>
          <a:p>
            <a:r>
              <a:rPr lang="zh-TW" altLang="en-US" dirty="0"/>
              <a:t>謝謝無名英雄 </a:t>
            </a:r>
            <a:r>
              <a:rPr lang="en-US" altLang="zh-TW" dirty="0"/>
              <a:t>IKEA </a:t>
            </a:r>
            <a:r>
              <a:rPr lang="en-US" altLang="zh-TW" dirty="0" err="1"/>
              <a:t>ThanksHome</a:t>
            </a:r>
            <a:r>
              <a:rPr lang="en-US" altLang="zh-TW" dirty="0"/>
              <a:t> </a:t>
            </a:r>
            <a:r>
              <a:rPr lang="zh-TW" altLang="en-US" dirty="0"/>
              <a:t>感謝家 廣告影片 </a:t>
            </a:r>
            <a:r>
              <a:rPr lang="en-US" altLang="zh-TW" dirty="0">
                <a:hlinkClick r:id="rId3"/>
              </a:rPr>
              <a:t>https://youtu.be/d5na0xM1sUU</a:t>
            </a:r>
            <a:r>
              <a:rPr lang="zh-TW" altLang="en-US" dirty="0"/>
              <a:t>  </a:t>
            </a:r>
            <a:r>
              <a:rPr lang="en-US" altLang="zh-TW" dirty="0"/>
              <a:t>(</a:t>
            </a:r>
            <a:r>
              <a:rPr lang="zh-TW" altLang="en-US" dirty="0"/>
              <a:t>性別教育</a:t>
            </a:r>
            <a:r>
              <a:rPr lang="en-US" altLang="zh-TW" dirty="0"/>
              <a:t>)</a:t>
            </a:r>
          </a:p>
          <a:p>
            <a:r>
              <a:rPr lang="en-US" altLang="zh-TW" dirty="0"/>
              <a:t>2020 IKEA</a:t>
            </a:r>
            <a:r>
              <a:rPr lang="zh-TW" altLang="en-US" dirty="0"/>
              <a:t>點亮偏鄉希望</a:t>
            </a:r>
            <a:r>
              <a:rPr lang="en-US" altLang="zh-TW" dirty="0"/>
              <a:t>_</a:t>
            </a:r>
            <a:r>
              <a:rPr lang="zh-TW" altLang="en-US" dirty="0"/>
              <a:t>坪林案家故事 </a:t>
            </a:r>
            <a:r>
              <a:rPr lang="en-US" altLang="zh-TW" dirty="0">
                <a:hlinkClick r:id="rId4"/>
              </a:rPr>
              <a:t>https://youtu.be/2npjLnNw1CM</a:t>
            </a:r>
            <a:endParaRPr lang="en-US" altLang="zh-TW" dirty="0"/>
          </a:p>
          <a:p>
            <a:r>
              <a:rPr lang="en-US" altLang="zh-TW" dirty="0"/>
              <a:t>2020 IKEA</a:t>
            </a:r>
            <a:r>
              <a:rPr lang="zh-TW" altLang="en-US" dirty="0"/>
              <a:t>點亮偏鄉希望</a:t>
            </a:r>
            <a:r>
              <a:rPr lang="en-US" altLang="zh-TW" dirty="0"/>
              <a:t>_</a:t>
            </a:r>
            <a:r>
              <a:rPr lang="zh-TW" altLang="en-US" dirty="0"/>
              <a:t>屏東案家故事 </a:t>
            </a:r>
            <a:r>
              <a:rPr lang="en-US" altLang="zh-TW" dirty="0">
                <a:hlinkClick r:id="rId5"/>
              </a:rPr>
              <a:t>https://youtu.be/1ekvX9RSk7A</a:t>
            </a:r>
            <a:endParaRPr lang="en-US" altLang="zh-TW" dirty="0"/>
          </a:p>
          <a:p>
            <a:r>
              <a:rPr lang="zh-TW" altLang="en-US" dirty="0"/>
              <a:t>精心時刻 </a:t>
            </a:r>
            <a:r>
              <a:rPr lang="en-US" altLang="zh-TW" dirty="0"/>
              <a:t>IKEA</a:t>
            </a:r>
            <a:r>
              <a:rPr lang="zh-TW" altLang="en-US" dirty="0"/>
              <a:t>入厝新店活動影片</a:t>
            </a:r>
            <a:r>
              <a:rPr lang="en-US" altLang="zh-TW" dirty="0"/>
              <a:t>: </a:t>
            </a:r>
            <a:r>
              <a:rPr lang="en-US" altLang="zh-TW" dirty="0">
                <a:hlinkClick r:id="rId6"/>
              </a:rPr>
              <a:t>https://youtu.be/BMxdphNzY8g</a:t>
            </a:r>
            <a:endParaRPr lang="en-US" altLang="zh-TW" dirty="0"/>
          </a:p>
          <a:p>
            <a:r>
              <a:rPr lang="zh-TW" altLang="en-US" dirty="0"/>
              <a:t>做家事</a:t>
            </a:r>
            <a:r>
              <a:rPr lang="en-US" altLang="zh-TW" dirty="0"/>
              <a:t>: </a:t>
            </a:r>
            <a:r>
              <a:rPr lang="en-US" altLang="zh-TW" dirty="0" err="1"/>
              <a:t>IKEA【Get</a:t>
            </a:r>
            <a:r>
              <a:rPr lang="en-US" altLang="zh-TW" dirty="0"/>
              <a:t> Ready for Life】</a:t>
            </a:r>
            <a:r>
              <a:rPr lang="zh-TW" altLang="en-US" dirty="0"/>
              <a:t>我的嶄新生活空間 改造影片 </a:t>
            </a:r>
            <a:r>
              <a:rPr lang="en-US" altLang="zh-TW" dirty="0">
                <a:hlinkClick r:id="rId7"/>
              </a:rPr>
              <a:t>https://youtu.be/UC9iZQG47hI</a:t>
            </a:r>
            <a:endParaRPr lang="en-US" altLang="zh-TW" dirty="0"/>
          </a:p>
          <a:p>
            <a:r>
              <a:rPr lang="zh-TW" altLang="en-US" dirty="0"/>
              <a:t>教收納與整理</a:t>
            </a:r>
            <a:r>
              <a:rPr lang="en-US" altLang="zh-TW" dirty="0"/>
              <a:t>(</a:t>
            </a:r>
            <a:r>
              <a:rPr lang="zh-TW" altLang="en-US" dirty="0"/>
              <a:t>家事分工</a:t>
            </a:r>
            <a:r>
              <a:rPr lang="en-US" altLang="zh-TW" dirty="0"/>
              <a:t>)IKEA</a:t>
            </a:r>
            <a:r>
              <a:rPr lang="zh-TW" altLang="en-US" dirty="0"/>
              <a:t>兒童房收納 </a:t>
            </a:r>
            <a:r>
              <a:rPr lang="en-US" altLang="zh-TW" dirty="0"/>
              <a:t>- </a:t>
            </a:r>
            <a:r>
              <a:rPr lang="zh-TW" altLang="en-US" dirty="0"/>
              <a:t>達人教學 </a:t>
            </a:r>
            <a:r>
              <a:rPr lang="en-US" altLang="zh-TW" dirty="0">
                <a:hlinkClick r:id="rId8"/>
              </a:rPr>
              <a:t>https://youtu.be/5BcWAArYPPo</a:t>
            </a:r>
            <a:endParaRPr lang="en-US" altLang="zh-TW" dirty="0"/>
          </a:p>
          <a:p>
            <a:r>
              <a:rPr lang="zh-TW" altLang="en-US" dirty="0"/>
              <a:t>收納</a:t>
            </a:r>
            <a:r>
              <a:rPr lang="en-US" altLang="zh-TW" dirty="0"/>
              <a:t>:</a:t>
            </a:r>
            <a:r>
              <a:rPr lang="zh-TW" altLang="en-US" dirty="0"/>
              <a:t> </a:t>
            </a:r>
            <a:r>
              <a:rPr lang="en-US" altLang="zh-TW" dirty="0"/>
              <a:t>IKEA </a:t>
            </a:r>
            <a:r>
              <a:rPr lang="zh-TW" altLang="en-US" dirty="0"/>
              <a:t>為愛留好空間廣告影片</a:t>
            </a:r>
            <a:r>
              <a:rPr lang="en-US" altLang="zh-TW" dirty="0"/>
              <a:t>【</a:t>
            </a:r>
            <a:r>
              <a:rPr lang="zh-TW" altLang="en-US" dirty="0"/>
              <a:t>說再見篇</a:t>
            </a:r>
            <a:r>
              <a:rPr lang="en-US" altLang="zh-TW" dirty="0"/>
              <a:t>】</a:t>
            </a:r>
            <a:r>
              <a:rPr lang="zh-TW" altLang="en-US" dirty="0"/>
              <a:t>完整版 </a:t>
            </a:r>
            <a:r>
              <a:rPr lang="en-US" altLang="zh-TW" dirty="0">
                <a:hlinkClick r:id="rId9"/>
              </a:rPr>
              <a:t>https://youtu.be/z3yqHiQxlhg</a:t>
            </a:r>
            <a:endParaRPr lang="en-US" altLang="zh-TW" dirty="0"/>
          </a:p>
          <a:p>
            <a:endParaRPr lang="zh-TW" altLang="en-US" dirty="0"/>
          </a:p>
          <a:p>
            <a:endParaRPr lang="zh-TW" altLang="en-US" dirty="0"/>
          </a:p>
          <a:p>
            <a:endParaRPr lang="zh-TW" altLang="en-US" dirty="0"/>
          </a:p>
          <a:p>
            <a:endParaRPr lang="zh-TW" altLang="en-US" dirty="0"/>
          </a:p>
          <a:p>
            <a:endParaRPr lang="zh-TW" altLang="en-US" dirty="0"/>
          </a:p>
        </p:txBody>
      </p:sp>
    </p:spTree>
    <p:extLst>
      <p:ext uri="{BB962C8B-B14F-4D97-AF65-F5344CB8AC3E}">
        <p14:creationId xmlns:p14="http://schemas.microsoft.com/office/powerpoint/2010/main" val="4293786783"/>
      </p:ext>
    </p:extLst>
  </p:cSld>
  <p:clrMapOvr>
    <a:masterClrMapping/>
  </p:clrMapOvr>
</p:sld>
</file>

<file path=ppt/theme/theme1.xml><?xml version="1.0" encoding="utf-8"?>
<a:theme xmlns:a="http://schemas.openxmlformats.org/drawingml/2006/main" name="飛機雲">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TM04033937[[fn=飛機雲]]</Template>
  <TotalTime>357</TotalTime>
  <Words>3298</Words>
  <Application>Microsoft Office PowerPoint</Application>
  <PresentationFormat>寬螢幕</PresentationFormat>
  <Paragraphs>219</Paragraphs>
  <Slides>27</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27</vt:i4>
      </vt:variant>
    </vt:vector>
  </HeadingPairs>
  <TitlesOfParts>
    <vt:vector size="34" baseType="lpstr">
      <vt:lpstr>Google Sans</vt:lpstr>
      <vt:lpstr>微軟正黑體</vt:lpstr>
      <vt:lpstr>新細明體</vt:lpstr>
      <vt:lpstr>Arial</vt:lpstr>
      <vt:lpstr>Century Gothic</vt:lpstr>
      <vt:lpstr>Wingdings</vt:lpstr>
      <vt:lpstr>飛機雲</vt:lpstr>
      <vt:lpstr>109學年度第1學期 家庭教育宣導</vt:lpstr>
      <vt:lpstr>家庭教育好網站</vt:lpstr>
      <vt:lpstr>家庭教育好影音資源</vt:lpstr>
      <vt:lpstr>家暴宣導</vt:lpstr>
      <vt:lpstr>家暴宣導</vt:lpstr>
      <vt:lpstr>家暴宣導</vt:lpstr>
      <vt:lpstr>家庭教育諮詢電話</vt:lpstr>
      <vt:lpstr>109年度核心主題-「實踐家庭核心價值-愛、承諾、責任與善的傳遞」 </vt:lpstr>
      <vt:lpstr>其他相關</vt:lpstr>
      <vt:lpstr>年度活動</vt:lpstr>
      <vt:lpstr>家庭教育主題有</vt:lpstr>
      <vt:lpstr>PowerPoint 簡報</vt:lpstr>
      <vt:lpstr>繪製家庭樹</vt:lpstr>
      <vt:lpstr>PowerPoint 簡報</vt:lpstr>
      <vt:lpstr>愛的語言與愛的存款簿</vt:lpstr>
      <vt:lpstr>愛的五種語言</vt:lpstr>
      <vt:lpstr>愛的語言影片介紹</vt:lpstr>
      <vt:lpstr>愛的語言卡通版 </vt:lpstr>
      <vt:lpstr>肯定言詞型　肯定的言語（Words of Affirmation） </vt:lpstr>
      <vt:lpstr>精心時刻型　精心的時刻（Quality Time） </vt:lpstr>
      <vt:lpstr> 精美禮物型　真心的禮物／接受禮物（Receiving Gifts） </vt:lpstr>
      <vt:lpstr>服務行動型　服務的行動（Acts of Service） </vt:lpstr>
      <vt:lpstr>身體接觸型　身體的接觸（Physical Touch） </vt:lpstr>
      <vt:lpstr>PowerPoint 簡報</vt:lpstr>
      <vt:lpstr>愛的存款簿</vt:lpstr>
      <vt:lpstr>子職教育</vt:lpstr>
      <vt:lpstr>問題與討論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109學年度第1學期 家庭教育宣導</dc:title>
  <dc:creator>汀原 吳</dc:creator>
  <cp:lastModifiedBy>吳汀原</cp:lastModifiedBy>
  <cp:revision>30</cp:revision>
  <dcterms:created xsi:type="dcterms:W3CDTF">2020-11-23T17:20:07Z</dcterms:created>
  <dcterms:modified xsi:type="dcterms:W3CDTF">2020-11-24T08:47:44Z</dcterms:modified>
</cp:coreProperties>
</file>